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7" r:id="rId2"/>
    <p:sldId id="258" r:id="rId3"/>
    <p:sldId id="263" r:id="rId4"/>
    <p:sldId id="344" r:id="rId5"/>
    <p:sldId id="359" r:id="rId6"/>
    <p:sldId id="360" r:id="rId7"/>
    <p:sldId id="361" r:id="rId8"/>
    <p:sldId id="266" r:id="rId9"/>
    <p:sldId id="267" r:id="rId10"/>
    <p:sldId id="268" r:id="rId11"/>
    <p:sldId id="270" r:id="rId12"/>
    <p:sldId id="272" r:id="rId13"/>
    <p:sldId id="271" r:id="rId14"/>
    <p:sldId id="362" r:id="rId15"/>
    <p:sldId id="273" r:id="rId16"/>
    <p:sldId id="274" r:id="rId17"/>
    <p:sldId id="275" r:id="rId18"/>
    <p:sldId id="276" r:id="rId19"/>
    <p:sldId id="277" r:id="rId20"/>
    <p:sldId id="345" r:id="rId21"/>
    <p:sldId id="346" r:id="rId22"/>
    <p:sldId id="347" r:id="rId23"/>
    <p:sldId id="348" r:id="rId24"/>
    <p:sldId id="349" r:id="rId25"/>
    <p:sldId id="350" r:id="rId26"/>
    <p:sldId id="351" r:id="rId27"/>
    <p:sldId id="352" r:id="rId28"/>
    <p:sldId id="391" r:id="rId29"/>
    <p:sldId id="392" r:id="rId30"/>
    <p:sldId id="394" r:id="rId31"/>
    <p:sldId id="353" r:id="rId32"/>
    <p:sldId id="282" r:id="rId33"/>
    <p:sldId id="280" r:id="rId34"/>
    <p:sldId id="390" r:id="rId35"/>
    <p:sldId id="283" r:id="rId36"/>
    <p:sldId id="284" r:id="rId37"/>
    <p:sldId id="285" r:id="rId38"/>
    <p:sldId id="286" r:id="rId39"/>
    <p:sldId id="386" r:id="rId40"/>
    <p:sldId id="291" r:id="rId41"/>
    <p:sldId id="292" r:id="rId42"/>
    <p:sldId id="293" r:id="rId43"/>
    <p:sldId id="294" r:id="rId44"/>
    <p:sldId id="295" r:id="rId45"/>
    <p:sldId id="298" r:id="rId46"/>
    <p:sldId id="296" r:id="rId47"/>
    <p:sldId id="297" r:id="rId48"/>
    <p:sldId id="299" r:id="rId49"/>
    <p:sldId id="372" r:id="rId50"/>
    <p:sldId id="373" r:id="rId51"/>
    <p:sldId id="387" r:id="rId52"/>
    <p:sldId id="374" r:id="rId53"/>
    <p:sldId id="401" r:id="rId54"/>
    <p:sldId id="402" r:id="rId55"/>
    <p:sldId id="403" r:id="rId56"/>
    <p:sldId id="404" r:id="rId57"/>
    <p:sldId id="407" r:id="rId58"/>
    <p:sldId id="406" r:id="rId59"/>
    <p:sldId id="375" r:id="rId60"/>
    <p:sldId id="376" r:id="rId61"/>
    <p:sldId id="377" r:id="rId62"/>
    <p:sldId id="378" r:id="rId63"/>
    <p:sldId id="379" r:id="rId64"/>
    <p:sldId id="380" r:id="rId65"/>
    <p:sldId id="381" r:id="rId66"/>
    <p:sldId id="382" r:id="rId67"/>
    <p:sldId id="383" r:id="rId68"/>
    <p:sldId id="384" r:id="rId69"/>
    <p:sldId id="385" r:id="rId70"/>
    <p:sldId id="388" r:id="rId71"/>
    <p:sldId id="371" r:id="rId72"/>
    <p:sldId id="367" r:id="rId73"/>
    <p:sldId id="368" r:id="rId74"/>
    <p:sldId id="370" r:id="rId75"/>
    <p:sldId id="408" r:id="rId76"/>
    <p:sldId id="364" r:id="rId77"/>
    <p:sldId id="365" r:id="rId78"/>
    <p:sldId id="397" r:id="rId79"/>
    <p:sldId id="396" r:id="rId80"/>
    <p:sldId id="389" r:id="rId81"/>
    <p:sldId id="366" r:id="rId82"/>
    <p:sldId id="308" r:id="rId83"/>
    <p:sldId id="309" r:id="rId84"/>
    <p:sldId id="310" r:id="rId85"/>
    <p:sldId id="312" r:id="rId86"/>
    <p:sldId id="313" r:id="rId87"/>
    <p:sldId id="393" r:id="rId88"/>
    <p:sldId id="398" r:id="rId89"/>
    <p:sldId id="314" r:id="rId90"/>
    <p:sldId id="315" r:id="rId91"/>
    <p:sldId id="316" r:id="rId92"/>
    <p:sldId id="317" r:id="rId93"/>
    <p:sldId id="318" r:id="rId94"/>
    <p:sldId id="338" r:id="rId95"/>
    <p:sldId id="340" r:id="rId96"/>
    <p:sldId id="356" r:id="rId97"/>
    <p:sldId id="357" r:id="rId98"/>
    <p:sldId id="341" r:id="rId99"/>
    <p:sldId id="342" r:id="rId100"/>
    <p:sldId id="358" r:id="rId101"/>
    <p:sldId id="399" r:id="rId102"/>
    <p:sldId id="343"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9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F7B375-38EE-456B-A2B4-7CF889E1E70D}" type="datetimeFigureOut">
              <a:rPr lang="en-US" smtClean="0"/>
              <a:t>10/14/2014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D255AC-A3C1-441F-8783-80CEF6C46976}" type="slidenum">
              <a:rPr lang="en-US" smtClean="0"/>
              <a:t>‹#›</a:t>
            </a:fld>
            <a:endParaRPr lang="en-US"/>
          </a:p>
        </p:txBody>
      </p:sp>
    </p:spTree>
    <p:extLst>
      <p:ext uri="{BB962C8B-B14F-4D97-AF65-F5344CB8AC3E}">
        <p14:creationId xmlns:p14="http://schemas.microsoft.com/office/powerpoint/2010/main" val="15255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BA29B2-3D61-45AD-A0C0-F9806EF107A8}" type="slidenum">
              <a:rPr lang="en-US" smtClean="0">
                <a:latin typeface="Arial" pitchFamily="34" charset="0"/>
                <a:cs typeface="Arial" pitchFamily="34" charset="0"/>
              </a:rPr>
              <a:pPr fontAlgn="base">
                <a:spcBef>
                  <a:spcPct val="0"/>
                </a:spcBef>
                <a:spcAft>
                  <a:spcPct val="0"/>
                </a:spcAft>
              </a:pPr>
              <a:t>50</a:t>
            </a:fld>
            <a:endParaRPr lang="en-US" smtClean="0">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latin typeface="Arial" pitchFamily="34" charset="0"/>
              </a:rPr>
              <a:t>1. The brain is a physical system. It functions as a computer. Its circuits are designed to generate </a:t>
            </a:r>
            <a:r>
              <a:rPr lang="en-GB" dirty="0" err="1" smtClean="0">
                <a:latin typeface="Arial" pitchFamily="34" charset="0"/>
              </a:rPr>
              <a:t>behavior</a:t>
            </a:r>
            <a:r>
              <a:rPr lang="en-GB" dirty="0" smtClean="0">
                <a:latin typeface="Arial" pitchFamily="34" charset="0"/>
              </a:rPr>
              <a:t> that is appropriate to the environmental circumstances.2. Our neural circuits were designed by natural selection to solve problems that our ancestors faced during our evolutionary history.</a:t>
            </a:r>
          </a:p>
          <a:p>
            <a:pPr eaLnBrk="1" hangingPunct="1">
              <a:spcBef>
                <a:spcPct val="0"/>
              </a:spcBef>
            </a:pPr>
            <a:r>
              <a:rPr lang="en-GB" dirty="0" smtClean="0">
                <a:latin typeface="Arial" pitchFamily="34" charset="0"/>
              </a:rPr>
              <a:t>3. Consciousness is just the tip of the iceberg; most of what goes on in your mind is hidden from you. As a result your conscious mind can mislead you into thinking that our circuitry is simpler than it really is. Most problems that you experience as easy to solve are actually very difficult to solve-they require very complicated neural circuitry.</a:t>
            </a:r>
          </a:p>
          <a:p>
            <a:pPr eaLnBrk="1" hangingPunct="1">
              <a:spcBef>
                <a:spcPct val="0"/>
              </a:spcBef>
            </a:pPr>
            <a:r>
              <a:rPr lang="en-GB" dirty="0" smtClean="0">
                <a:latin typeface="Arial" pitchFamily="34" charset="0"/>
              </a:rPr>
              <a:t>4. Different neural circuits are designed for solving different adaptive problems.</a:t>
            </a:r>
          </a:p>
          <a:p>
            <a:pPr eaLnBrk="1" hangingPunct="1">
              <a:spcBef>
                <a:spcPct val="0"/>
              </a:spcBef>
            </a:pPr>
            <a:r>
              <a:rPr lang="en-GB" dirty="0" smtClean="0">
                <a:latin typeface="Arial" pitchFamily="34" charset="0"/>
              </a:rPr>
              <a:t>5. (and the famous one) Our modern skulls house a stone age mind.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behavior plays</a:t>
            </a:r>
            <a:r>
              <a:rPr lang="en-US" baseline="0" dirty="0" smtClean="0"/>
              <a:t> a central role both in why we don’t address these societal problems and what we might be able to do about them.  The situation we face is complex and daunting and for most, its better (healthier) if we ignore it – assuming it will go away or someone else will solve it. Of course, if we all ignore it, the eventual reckoning will be worse.</a:t>
            </a:r>
            <a:endParaRPr lang="en-US" dirty="0"/>
          </a:p>
        </p:txBody>
      </p:sp>
      <p:sp>
        <p:nvSpPr>
          <p:cNvPr id="4" name="Slide Number Placeholder 3"/>
          <p:cNvSpPr>
            <a:spLocks noGrp="1"/>
          </p:cNvSpPr>
          <p:nvPr>
            <p:ph type="sldNum" sz="quarter" idx="10"/>
          </p:nvPr>
        </p:nvSpPr>
        <p:spPr/>
        <p:txBody>
          <a:bodyPr/>
          <a:lstStyle/>
          <a:p>
            <a:fld id="{9FE547B5-2AEE-465D-B987-4B62EC3593A9}" type="slidenum">
              <a:rPr lang="en-US" smtClean="0"/>
              <a:t>64</a:t>
            </a:fld>
            <a:endParaRPr lang="en-US"/>
          </a:p>
        </p:txBody>
      </p:sp>
    </p:spTree>
    <p:extLst>
      <p:ext uri="{BB962C8B-B14F-4D97-AF65-F5344CB8AC3E}">
        <p14:creationId xmlns:p14="http://schemas.microsoft.com/office/powerpoint/2010/main" val="2657598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 evolutionary/societal</a:t>
            </a:r>
            <a:r>
              <a:rPr lang="en-US" baseline="0" dirty="0" smtClean="0"/>
              <a:t> standpoint, the system is working fine. Those of us saying we need to switch to a lower carbon future, or tighten our belts, or conserve, or change our aspirations are viewed as fringe/annoying/marginal.  Society is still feasting on rich feeding grounds (fossil carbon) so any attempts to approach high status individuals (politicians, CEOs, </a:t>
            </a:r>
            <a:r>
              <a:rPr lang="en-US" baseline="0" dirty="0" err="1" smtClean="0"/>
              <a:t>etc</a:t>
            </a:r>
            <a:r>
              <a:rPr lang="en-US" baseline="0" dirty="0" smtClean="0"/>
              <a:t>) about these problems are met with resistance/derision.</a:t>
            </a:r>
            <a:endParaRPr lang="en-US" dirty="0"/>
          </a:p>
        </p:txBody>
      </p:sp>
      <p:sp>
        <p:nvSpPr>
          <p:cNvPr id="4" name="Slide Number Placeholder 3"/>
          <p:cNvSpPr>
            <a:spLocks noGrp="1"/>
          </p:cNvSpPr>
          <p:nvPr>
            <p:ph type="sldNum" sz="quarter" idx="10"/>
          </p:nvPr>
        </p:nvSpPr>
        <p:spPr/>
        <p:txBody>
          <a:bodyPr/>
          <a:lstStyle/>
          <a:p>
            <a:fld id="{9FE547B5-2AEE-465D-B987-4B62EC3593A9}" type="slidenum">
              <a:rPr lang="en-US" smtClean="0"/>
              <a:t>68</a:t>
            </a:fld>
            <a:endParaRPr lang="en-US"/>
          </a:p>
        </p:txBody>
      </p:sp>
    </p:spTree>
    <p:extLst>
      <p:ext uri="{BB962C8B-B14F-4D97-AF65-F5344CB8AC3E}">
        <p14:creationId xmlns:p14="http://schemas.microsoft.com/office/powerpoint/2010/main" val="132697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C359F0-15EE-4A00-8669-72E030B4AFE1}" type="slidenum">
              <a:rPr lang="en-US" smtClean="0"/>
              <a:pPr>
                <a:defRPr/>
              </a:pPr>
              <a:t>69</a:t>
            </a:fld>
            <a:endParaRPr lang="en-US" smtClean="0"/>
          </a:p>
        </p:txBody>
      </p:sp>
      <p:sp>
        <p:nvSpPr>
          <p:cNvPr id="219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255AC-A3C1-441F-8783-80CEF6C46976}" type="slidenum">
              <a:rPr lang="en-US" smtClean="0"/>
              <a:t>100</a:t>
            </a:fld>
            <a:endParaRPr lang="en-US"/>
          </a:p>
        </p:txBody>
      </p:sp>
    </p:spTree>
    <p:extLst>
      <p:ext uri="{BB962C8B-B14F-4D97-AF65-F5344CB8AC3E}">
        <p14:creationId xmlns:p14="http://schemas.microsoft.com/office/powerpoint/2010/main" val="326252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6129EB-7605-4CD3-8CF1-ECAAD9D30029}"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179193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129EB-7605-4CD3-8CF1-ECAAD9D30029}"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85605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129EB-7605-4CD3-8CF1-ECAAD9D30029}"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3581916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914400" y="1691640"/>
            <a:ext cx="3657600" cy="4663920"/>
          </a:xfrm>
        </p:spPr>
        <p:txBody>
          <a:bodyPr/>
          <a:lstStyle>
            <a:lvl1pPr marL="0" indent="0">
              <a:lnSpc>
                <a:spcPct val="100000"/>
              </a:lnSpc>
              <a:buNone/>
              <a:defRPr lang="en-US" sz="2800" b="1" kern="1200" dirty="0" smtClean="0">
                <a:solidFill>
                  <a:schemeClr val="bg2">
                    <a:lumMod val="50000"/>
                  </a:schemeClr>
                </a:solidFill>
                <a:latin typeface="+mn-lt"/>
                <a:ea typeface="+mn-ea"/>
                <a:cs typeface="+mn-cs"/>
              </a:defRPr>
            </a:lvl1pPr>
            <a:lvl2pPr marL="296863" indent="-296863">
              <a:buClr>
                <a:srgbClr val="004854"/>
              </a:buClr>
              <a:buSzPct val="90000"/>
              <a:buFont typeface="Wingdings" pitchFamily="2" charset="2"/>
              <a:buChar char="§"/>
              <a:defRPr lang="en-US" sz="2400" kern="1200" dirty="0" smtClean="0">
                <a:solidFill>
                  <a:schemeClr val="bg2">
                    <a:lumMod val="50000"/>
                  </a:schemeClr>
                </a:solidFill>
                <a:latin typeface="+mn-lt"/>
                <a:ea typeface="+mn-ea"/>
                <a:cs typeface="+mn-cs"/>
              </a:defRPr>
            </a:lvl2pPr>
            <a:lvl3pPr marL="736600" indent="-342900">
              <a:buClr>
                <a:srgbClr val="004854"/>
              </a:buClr>
              <a:buSzPct val="90000"/>
              <a:buFont typeface="Wingdings" pitchFamily="2" charset="2"/>
              <a:buChar char="§"/>
              <a:defRPr lang="en-US" sz="2000" kern="1200" dirty="0" smtClean="0">
                <a:solidFill>
                  <a:schemeClr val="bg2">
                    <a:lumMod val="50000"/>
                  </a:schemeClr>
                </a:solidFill>
                <a:latin typeface="+mn-lt"/>
                <a:ea typeface="+mn-ea"/>
                <a:cs typeface="+mn-cs"/>
              </a:defRPr>
            </a:lvl3pPr>
            <a:lvl4pPr marL="1664624" indent="-342900">
              <a:defRPr lang="en-US" sz="2300" kern="1200" dirty="0">
                <a:solidFill>
                  <a:srgbClr val="004854"/>
                </a:solidFill>
                <a:latin typeface="+mn-lt"/>
                <a:ea typeface="+mn-ea"/>
                <a:cs typeface="+mn-cs"/>
              </a:defRPr>
            </a:lvl4pPr>
            <a:lvl5pPr marL="1312215" indent="-237720">
              <a:defRPr lang="en-US" sz="2000" kern="1200" dirty="0">
                <a:solidFill>
                  <a:srgbClr val="004854"/>
                </a:solidFill>
                <a:latin typeface="+mn-lt"/>
                <a:ea typeface="+mn-ea"/>
                <a:cs typeface="+mn-cs"/>
              </a:defRPr>
            </a:lvl5pPr>
            <a:extLst/>
          </a:lstStyle>
          <a:p>
            <a:pPr lvl="0"/>
            <a:r>
              <a:rPr lang="en-US" dirty="0" smtClean="0"/>
              <a:t>Click to edit Master text styles</a:t>
            </a:r>
          </a:p>
          <a:p>
            <a:pPr marL="296863" lvl="1" indent="-296863" algn="l" rtl="0" eaLnBrk="1" latinLnBrk="0" hangingPunct="1">
              <a:spcBef>
                <a:spcPct val="20000"/>
              </a:spcBef>
              <a:buClr>
                <a:srgbClr val="00221E"/>
              </a:buClr>
              <a:buSzPct val="90000"/>
              <a:buFont typeface="Arial" pitchFamily="34" charset="0"/>
              <a:buChar char="•"/>
            </a:pPr>
            <a:r>
              <a:rPr lang="en-US" dirty="0" smtClean="0"/>
              <a:t>Second level</a:t>
            </a:r>
          </a:p>
          <a:p>
            <a:pPr marL="630238" lvl="2" indent="-236538" algn="l" rtl="0" eaLnBrk="1" latinLnBrk="0" hangingPunct="1">
              <a:spcBef>
                <a:spcPct val="20000"/>
              </a:spcBef>
              <a:buClr>
                <a:srgbClr val="00221E"/>
              </a:buClr>
              <a:buSzPct val="99000"/>
              <a:buFont typeface="Arial" pitchFamily="34" charset="0"/>
              <a:buChar char="•"/>
            </a:pPr>
            <a:r>
              <a:rPr lang="en-US" dirty="0" smtClean="0"/>
              <a:t>Third level</a:t>
            </a:r>
            <a:endParaRPr lang="en-US" dirty="0"/>
          </a:p>
        </p:txBody>
      </p:sp>
      <p:sp>
        <p:nvSpPr>
          <p:cNvPr id="9" name="Title 1"/>
          <p:cNvSpPr>
            <a:spLocks noGrp="1"/>
          </p:cNvSpPr>
          <p:nvPr>
            <p:ph type="title"/>
          </p:nvPr>
        </p:nvSpPr>
        <p:spPr>
          <a:xfrm>
            <a:off x="914400" y="279400"/>
            <a:ext cx="7772400" cy="914400"/>
          </a:xfrm>
        </p:spPr>
        <p:txBody>
          <a:bodyPr>
            <a:normAutofit/>
          </a:bodyPr>
          <a:lstStyle>
            <a:lvl1pPr algn="l" rtl="0" eaLnBrk="1" latinLnBrk="0" hangingPunct="1">
              <a:spcBef>
                <a:spcPct val="0"/>
              </a:spcBef>
              <a:buNone/>
              <a:defRPr lang="en-US" sz="4000" b="1" kern="1200" spc="0" baseline="0" dirty="0">
                <a:solidFill>
                  <a:schemeClr val="accent2"/>
                </a:solidFill>
                <a:effectLst/>
                <a:latin typeface="+mj-lt"/>
                <a:ea typeface="+mj-ea"/>
                <a:cs typeface="Arial" pitchFamily="34" charset="0"/>
              </a:defRPr>
            </a:lvl1pPr>
            <a:extLst/>
          </a:lstStyle>
          <a:p>
            <a:r>
              <a:rPr lang="en-US" dirty="0" smtClean="0"/>
              <a:t>Click to edit Master title style</a:t>
            </a:r>
            <a:endParaRPr lang="en-US" dirty="0"/>
          </a:p>
        </p:txBody>
      </p:sp>
      <p:sp>
        <p:nvSpPr>
          <p:cNvPr id="10" name="Content Placeholder 9"/>
          <p:cNvSpPr>
            <a:spLocks noGrp="1"/>
          </p:cNvSpPr>
          <p:nvPr>
            <p:ph sz="quarter" idx="10"/>
          </p:nvPr>
        </p:nvSpPr>
        <p:spPr>
          <a:xfrm>
            <a:off x="4724400" y="1691640"/>
            <a:ext cx="3962400" cy="4663920"/>
          </a:xfrm>
        </p:spPr>
        <p:txBody>
          <a:bodyPr/>
          <a:lstStyle>
            <a:lvl1pPr marL="71315" indent="0">
              <a:buNone/>
              <a:defRPr lang="en-US" sz="2800" b="1" kern="1200" dirty="0" smtClean="0">
                <a:solidFill>
                  <a:schemeClr val="bg2">
                    <a:lumMod val="50000"/>
                  </a:schemeClr>
                </a:solidFill>
                <a:latin typeface="+mn-lt"/>
                <a:ea typeface="+mn-ea"/>
                <a:cs typeface="+mn-cs"/>
              </a:defRPr>
            </a:lvl1pPr>
            <a:lvl2pPr marL="296863" indent="-296863">
              <a:buClr>
                <a:schemeClr val="bg1">
                  <a:lumMod val="85000"/>
                  <a:lumOff val="15000"/>
                </a:schemeClr>
              </a:buClr>
              <a:buSzPct val="90000"/>
              <a:buFont typeface="Wingdings" pitchFamily="2" charset="2"/>
              <a:buChar char="§"/>
              <a:defRPr lang="en-US" sz="2400" kern="1200" dirty="0" smtClean="0">
                <a:solidFill>
                  <a:schemeClr val="bg2">
                    <a:lumMod val="50000"/>
                  </a:schemeClr>
                </a:solidFill>
                <a:latin typeface="+mn-lt"/>
                <a:ea typeface="+mn-ea"/>
                <a:cs typeface="+mn-cs"/>
              </a:defRPr>
            </a:lvl2pPr>
            <a:lvl3pPr marL="736600" indent="-342900">
              <a:buClr>
                <a:schemeClr val="bg1">
                  <a:lumMod val="85000"/>
                  <a:lumOff val="15000"/>
                </a:schemeClr>
              </a:buClr>
              <a:buSzPct val="90000"/>
              <a:buFont typeface="Wingdings" pitchFamily="2" charset="2"/>
              <a:buChar char="§"/>
              <a:defRPr lang="en-US" sz="2000" kern="1200" dirty="0" smtClean="0">
                <a:solidFill>
                  <a:schemeClr val="bg2">
                    <a:lumMod val="50000"/>
                  </a:schemeClr>
                </a:solidFill>
                <a:latin typeface="+mn-lt"/>
                <a:ea typeface="+mn-ea"/>
                <a:cs typeface="+mn-cs"/>
              </a:defRPr>
            </a:lvl3pPr>
            <a:lvl4pPr>
              <a:defRPr>
                <a:solidFill>
                  <a:srgbClr val="004854"/>
                </a:solidFill>
                <a:latin typeface="+mn-lt"/>
              </a:defRPr>
            </a:lvl4pPr>
            <a:lvl5pPr>
              <a:defRPr>
                <a:solidFill>
                  <a:srgbClr val="004854"/>
                </a:solidFill>
                <a:latin typeface="+mn-lt"/>
              </a:defRPr>
            </a:lvl5pPr>
          </a:lstStyle>
          <a:p>
            <a:pPr marL="0" lvl="0" indent="0" algn="l" rtl="0" eaLnBrk="1" latinLnBrk="0" hangingPunct="1">
              <a:lnSpc>
                <a:spcPct val="100000"/>
              </a:lnSpc>
              <a:spcBef>
                <a:spcPts val="728"/>
              </a:spcBef>
              <a:buSzPct val="95000"/>
              <a:buFont typeface="Wingdings"/>
              <a:buNone/>
            </a:pPr>
            <a:r>
              <a:rPr lang="en-US" dirty="0" smtClean="0"/>
              <a:t>Click to edit Master text styles</a:t>
            </a:r>
          </a:p>
          <a:p>
            <a:pPr marL="296863" lvl="1" indent="-296863" algn="l" rtl="0" eaLnBrk="1" latinLnBrk="0" hangingPunct="1">
              <a:spcBef>
                <a:spcPct val="20000"/>
              </a:spcBef>
              <a:buClr>
                <a:srgbClr val="00221E"/>
              </a:buClr>
              <a:buSzPct val="90000"/>
              <a:buFont typeface="Arial" pitchFamily="34" charset="0"/>
              <a:buChar char="•"/>
            </a:pPr>
            <a:r>
              <a:rPr lang="en-US" dirty="0" smtClean="0"/>
              <a:t>Second level</a:t>
            </a:r>
          </a:p>
          <a:p>
            <a:pPr marL="630238" lvl="2" indent="-236538" algn="l" rtl="0" eaLnBrk="1" latinLnBrk="0" hangingPunct="1">
              <a:spcBef>
                <a:spcPct val="20000"/>
              </a:spcBef>
              <a:buClr>
                <a:srgbClr val="00221E"/>
              </a:buClr>
              <a:buSzPct val="99000"/>
              <a:buFont typeface="Arial" pitchFamily="34" charset="0"/>
              <a:buChar char="•"/>
            </a:pPr>
            <a:r>
              <a:rPr lang="en-US" dirty="0" smtClean="0"/>
              <a:t>Third level</a:t>
            </a:r>
          </a:p>
        </p:txBody>
      </p:sp>
    </p:spTree>
    <p:extLst>
      <p:ext uri="{BB962C8B-B14F-4D97-AF65-F5344CB8AC3E}">
        <p14:creationId xmlns:p14="http://schemas.microsoft.com/office/powerpoint/2010/main" val="374877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914400" y="1783560"/>
            <a:ext cx="7772400" cy="4572000"/>
          </a:xfrm>
        </p:spPr>
        <p:txBody>
          <a:bodyPr/>
          <a:lstStyle>
            <a:lvl1pPr marL="0" indent="0">
              <a:lnSpc>
                <a:spcPct val="100000"/>
              </a:lnSpc>
              <a:buNone/>
              <a:defRPr sz="250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914400" y="279400"/>
            <a:ext cx="7772400" cy="914400"/>
          </a:xfrm>
        </p:spPr>
        <p:txBody>
          <a:bodyPr/>
          <a:lstStyle>
            <a:lvl1pPr>
              <a:defRPr sz="3700" spc="0" baseline="0">
                <a:latin typeface="+mj-lt"/>
                <a:cs typeface="Arial" pitchFamily="34" charset="0"/>
              </a:defRPr>
            </a:lvl1pPr>
            <a:extLst/>
          </a:lstStyle>
          <a:p>
            <a:r>
              <a:rPr lang="en-US" dirty="0" smtClean="0"/>
              <a:t>Click to edit Master title style</a:t>
            </a:r>
            <a:endParaRPr lang="en-US" dirty="0"/>
          </a:p>
        </p:txBody>
      </p:sp>
      <p:sp>
        <p:nvSpPr>
          <p:cNvPr id="11" name="Rectangle 10"/>
          <p:cNvSpPr/>
          <p:nvPr userDrawn="1"/>
        </p:nvSpPr>
        <p:spPr>
          <a:xfrm>
            <a:off x="-51816" y="554126"/>
            <a:ext cx="480574" cy="388404"/>
          </a:xfrm>
          <a:prstGeom prst="rect">
            <a:avLst/>
          </a:prstGeom>
        </p:spPr>
        <p:txBody>
          <a:bodyPr wrap="none" lIns="95088" tIns="47544" rIns="95088" bIns="47544">
            <a:spAutoFit/>
          </a:bodyPr>
          <a:lstStyle/>
          <a:p>
            <a:pPr algn="ctr"/>
            <a:fld id="{72AC53DF-4216-466D-99A7-94400E6C2A25}" type="slidenum">
              <a:rPr lang="en-US" sz="1900" i="0" smtClean="0">
                <a:solidFill>
                  <a:srgbClr val="002228"/>
                </a:solidFill>
                <a:latin typeface="Calibri" pitchFamily="34" charset="0"/>
              </a:rPr>
              <a:pPr algn="ctr"/>
              <a:t>‹#›</a:t>
            </a:fld>
            <a:endParaRPr lang="en-US" i="0" dirty="0">
              <a:solidFill>
                <a:srgbClr val="002228"/>
              </a:solidFill>
              <a:latin typeface="Calibri" pitchFamily="34" charset="0"/>
            </a:endParaRPr>
          </a:p>
        </p:txBody>
      </p:sp>
      <p:sp>
        <p:nvSpPr>
          <p:cNvPr id="6" name="TextBox 5"/>
          <p:cNvSpPr txBox="1"/>
          <p:nvPr userDrawn="1"/>
        </p:nvSpPr>
        <p:spPr>
          <a:xfrm rot="16200000">
            <a:off x="-1313313" y="4400937"/>
            <a:ext cx="3017521" cy="707886"/>
          </a:xfrm>
          <a:prstGeom prst="rect">
            <a:avLst/>
          </a:prstGeom>
          <a:noFill/>
        </p:spPr>
        <p:txBody>
          <a:bodyPr wrap="square" rtlCol="0">
            <a:spAutoFit/>
          </a:bodyPr>
          <a:lstStyle/>
          <a:p>
            <a:r>
              <a:rPr lang="en-US" sz="4000" dirty="0" smtClean="0">
                <a:solidFill>
                  <a:srgbClr val="F0E8D5">
                    <a:alpha val="31000"/>
                  </a:srgbClr>
                </a:solidFill>
                <a:latin typeface="Arial Black" pitchFamily="34" charset="0"/>
              </a:rPr>
              <a:t>IIER.CH</a:t>
            </a:r>
            <a:endParaRPr lang="en-US" sz="4000" dirty="0">
              <a:solidFill>
                <a:srgbClr val="F0E8D5">
                  <a:alpha val="31000"/>
                </a:srgbClr>
              </a:solidFill>
              <a:latin typeface="Arial Black" pitchFamily="34" charset="0"/>
            </a:endParaRPr>
          </a:p>
        </p:txBody>
      </p:sp>
    </p:spTree>
    <p:extLst>
      <p:ext uri="{BB962C8B-B14F-4D97-AF65-F5344CB8AC3E}">
        <p14:creationId xmlns:p14="http://schemas.microsoft.com/office/powerpoint/2010/main" val="52219288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129EB-7605-4CD3-8CF1-ECAAD9D30029}"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425546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129EB-7605-4CD3-8CF1-ECAAD9D30029}"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111984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6129EB-7605-4CD3-8CF1-ECAAD9D30029}"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49307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6129EB-7605-4CD3-8CF1-ECAAD9D30029}" type="datetimeFigureOut">
              <a:rPr lang="en-US" smtClean="0"/>
              <a:t>10/14/2014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332058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6129EB-7605-4CD3-8CF1-ECAAD9D30029}" type="datetimeFigureOut">
              <a:rPr lang="en-US" smtClean="0"/>
              <a:t>10/14/2014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272288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129EB-7605-4CD3-8CF1-ECAAD9D30029}" type="datetimeFigureOut">
              <a:rPr lang="en-US" smtClean="0"/>
              <a:t>10/14/2014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272655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129EB-7605-4CD3-8CF1-ECAAD9D30029}"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24847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129EB-7605-4CD3-8CF1-ECAAD9D30029}" type="datetimeFigureOut">
              <a:rPr lang="en-US" smtClean="0"/>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C1275-18A0-4FA8-9FD9-AB1F7897B401}" type="slidenum">
              <a:rPr lang="en-US" smtClean="0"/>
              <a:t>‹#›</a:t>
            </a:fld>
            <a:endParaRPr lang="en-US"/>
          </a:p>
        </p:txBody>
      </p:sp>
    </p:spTree>
    <p:extLst>
      <p:ext uri="{BB962C8B-B14F-4D97-AF65-F5344CB8AC3E}">
        <p14:creationId xmlns:p14="http://schemas.microsoft.com/office/powerpoint/2010/main" val="978591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29EB-7605-4CD3-8CF1-ECAAD9D30029}" type="datetimeFigureOut">
              <a:rPr lang="en-US" smtClean="0"/>
              <a:t>10/14/2014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C1275-18A0-4FA8-9FD9-AB1F7897B401}" type="slidenum">
              <a:rPr lang="en-US" smtClean="0"/>
              <a:t>‹#›</a:t>
            </a:fld>
            <a:endParaRPr lang="en-US"/>
          </a:p>
        </p:txBody>
      </p:sp>
    </p:spTree>
    <p:extLst>
      <p:ext uri="{BB962C8B-B14F-4D97-AF65-F5344CB8AC3E}">
        <p14:creationId xmlns:p14="http://schemas.microsoft.com/office/powerpoint/2010/main" val="3636746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gif"/><Relationship Id="rId4" Type="http://schemas.openxmlformats.org/officeDocument/2006/relationships/image" Target="../media/image101.gif"/></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89" y="76200"/>
            <a:ext cx="9067800" cy="1143000"/>
          </a:xfrm>
        </p:spPr>
        <p:txBody>
          <a:bodyPr>
            <a:noAutofit/>
          </a:bodyPr>
          <a:lstStyle/>
          <a:p>
            <a:r>
              <a:rPr lang="en-US" sz="4000" dirty="0" smtClean="0">
                <a:solidFill>
                  <a:srgbClr val="FFFF00"/>
                </a:solidFill>
              </a:rPr>
              <a:t>On Being a </a:t>
            </a:r>
            <a:r>
              <a:rPr lang="en-US" sz="4000" b="1" dirty="0" smtClean="0">
                <a:solidFill>
                  <a:srgbClr val="FFFF00"/>
                </a:solidFill>
              </a:rPr>
              <a:t>Student</a:t>
            </a:r>
            <a:r>
              <a:rPr lang="en-US" sz="4000" dirty="0" smtClean="0">
                <a:solidFill>
                  <a:srgbClr val="FFFF00"/>
                </a:solidFill>
              </a:rPr>
              <a:t>, and a </a:t>
            </a:r>
            <a:r>
              <a:rPr lang="en-US" sz="4000" b="1" dirty="0" smtClean="0">
                <a:solidFill>
                  <a:srgbClr val="FFFF00"/>
                </a:solidFill>
              </a:rPr>
              <a:t>Citizen</a:t>
            </a:r>
            <a:r>
              <a:rPr lang="en-US" sz="4000" dirty="0" smtClean="0">
                <a:solidFill>
                  <a:srgbClr val="FFFF00"/>
                </a:solidFill>
              </a:rPr>
              <a:t>, and a </a:t>
            </a:r>
            <a:r>
              <a:rPr lang="en-US" sz="4000" b="1" dirty="0" smtClean="0">
                <a:solidFill>
                  <a:srgbClr val="FFFF00"/>
                </a:solidFill>
              </a:rPr>
              <a:t>Human</a:t>
            </a:r>
            <a:r>
              <a:rPr lang="en-US" sz="4000" dirty="0" smtClean="0">
                <a:solidFill>
                  <a:srgbClr val="FFFF00"/>
                </a:solidFill>
              </a:rPr>
              <a:t>, in the Anthropocene</a:t>
            </a:r>
            <a:endParaRPr lang="en-US" sz="4000" dirty="0">
              <a:solidFill>
                <a:srgbClr val="FFFF00"/>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342" y="1295400"/>
            <a:ext cx="400785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Users\Nate\AppData\Local\Microsoft\Windows\Temporary Internet Files\Content.IE5\KJ4B3BKE\MC9004325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02857"/>
            <a:ext cx="1905119" cy="18221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405798"/>
            <a:ext cx="2667000" cy="646331"/>
          </a:xfrm>
          <a:prstGeom prst="rect">
            <a:avLst/>
          </a:prstGeom>
          <a:noFill/>
        </p:spPr>
        <p:txBody>
          <a:bodyPr wrap="square" rtlCol="0">
            <a:spAutoFit/>
          </a:bodyPr>
          <a:lstStyle/>
          <a:p>
            <a:r>
              <a:rPr lang="en-US" b="1" dirty="0" smtClean="0">
                <a:solidFill>
                  <a:srgbClr val="FFFF00"/>
                </a:solidFill>
              </a:rPr>
              <a:t>UBC Vancouver</a:t>
            </a:r>
          </a:p>
          <a:p>
            <a:r>
              <a:rPr lang="en-US" b="1" dirty="0" smtClean="0">
                <a:solidFill>
                  <a:srgbClr val="FFFF00"/>
                </a:solidFill>
              </a:rPr>
              <a:t> 10/14/2014</a:t>
            </a:r>
          </a:p>
        </p:txBody>
      </p:sp>
      <p:sp>
        <p:nvSpPr>
          <p:cNvPr id="10" name="TextBox 9"/>
          <p:cNvSpPr txBox="1"/>
          <p:nvPr/>
        </p:nvSpPr>
        <p:spPr>
          <a:xfrm>
            <a:off x="6705600" y="5251911"/>
            <a:ext cx="2438400" cy="954107"/>
          </a:xfrm>
          <a:prstGeom prst="rect">
            <a:avLst/>
          </a:prstGeom>
          <a:noFill/>
        </p:spPr>
        <p:txBody>
          <a:bodyPr wrap="square" rtlCol="0">
            <a:spAutoFit/>
          </a:bodyPr>
          <a:lstStyle/>
          <a:p>
            <a:r>
              <a:rPr lang="en-US" sz="2000" b="1" dirty="0" smtClean="0">
                <a:solidFill>
                  <a:srgbClr val="FFC000"/>
                </a:solidFill>
              </a:rPr>
              <a:t>Nathan John Hagens, </a:t>
            </a:r>
          </a:p>
          <a:p>
            <a:r>
              <a:rPr lang="en-US" dirty="0" smtClean="0">
                <a:solidFill>
                  <a:srgbClr val="FFC000"/>
                </a:solidFill>
              </a:rPr>
              <a:t>Director: Bottleneck Foundation, IIER, ISEOF</a:t>
            </a:r>
            <a:endParaRPr lang="en-US" dirty="0">
              <a:solidFill>
                <a:srgbClr val="FFC000"/>
              </a:solidFill>
            </a:endParaRPr>
          </a:p>
        </p:txBody>
      </p:sp>
      <p:sp>
        <p:nvSpPr>
          <p:cNvPr id="4" name="TextBox 3"/>
          <p:cNvSpPr txBox="1"/>
          <p:nvPr/>
        </p:nvSpPr>
        <p:spPr>
          <a:xfrm>
            <a:off x="3477286" y="2213677"/>
            <a:ext cx="228600" cy="369332"/>
          </a:xfrm>
          <a:prstGeom prst="rect">
            <a:avLst/>
          </a:prstGeom>
          <a:noFill/>
        </p:spPr>
        <p:txBody>
          <a:bodyPr wrap="square" rtlCol="0">
            <a:spAutoFit/>
          </a:bodyPr>
          <a:lstStyle/>
          <a:p>
            <a:r>
              <a:rPr lang="en-US" dirty="0" smtClean="0"/>
              <a:t>*</a:t>
            </a:r>
            <a:endParaRPr lang="en-US" dirty="0"/>
          </a:p>
        </p:txBody>
      </p:sp>
      <p:sp>
        <p:nvSpPr>
          <p:cNvPr id="11" name="Freeform 10"/>
          <p:cNvSpPr/>
          <p:nvPr/>
        </p:nvSpPr>
        <p:spPr>
          <a:xfrm rot="19993203">
            <a:off x="3444475" y="2483043"/>
            <a:ext cx="1284838" cy="374548"/>
          </a:xfrm>
          <a:custGeom>
            <a:avLst/>
            <a:gdLst>
              <a:gd name="connsiteX0" fmla="*/ 0 w 2498757"/>
              <a:gd name="connsiteY0" fmla="*/ 661870 h 1114543"/>
              <a:gd name="connsiteX1" fmla="*/ 1720159 w 2498757"/>
              <a:gd name="connsiteY1" fmla="*/ 10020 h 1114543"/>
              <a:gd name="connsiteX2" fmla="*/ 2498757 w 2498757"/>
              <a:gd name="connsiteY2" fmla="*/ 1114543 h 1114543"/>
            </a:gdLst>
            <a:ahLst/>
            <a:cxnLst>
              <a:cxn ang="0">
                <a:pos x="connsiteX0" y="connsiteY0"/>
              </a:cxn>
              <a:cxn ang="0">
                <a:pos x="connsiteX1" y="connsiteY1"/>
              </a:cxn>
              <a:cxn ang="0">
                <a:pos x="connsiteX2" y="connsiteY2"/>
              </a:cxn>
            </a:cxnLst>
            <a:rect l="l" t="t" r="r" b="b"/>
            <a:pathLst>
              <a:path w="2498757" h="1114543">
                <a:moveTo>
                  <a:pt x="0" y="661870"/>
                </a:moveTo>
                <a:cubicBezTo>
                  <a:pt x="651850" y="298222"/>
                  <a:pt x="1303700" y="-65425"/>
                  <a:pt x="1720159" y="10020"/>
                </a:cubicBezTo>
                <a:cubicBezTo>
                  <a:pt x="2136618" y="85465"/>
                  <a:pt x="2317687" y="600004"/>
                  <a:pt x="2498757" y="1114543"/>
                </a:cubicBezTo>
              </a:path>
            </a:pathLst>
          </a:cu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29160" y="2378552"/>
            <a:ext cx="5712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780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99" y="762000"/>
            <a:ext cx="866166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8200" y="5638800"/>
            <a:ext cx="3352800" cy="276999"/>
          </a:xfrm>
          <a:prstGeom prst="rect">
            <a:avLst/>
          </a:prstGeom>
          <a:noFill/>
        </p:spPr>
        <p:txBody>
          <a:bodyPr wrap="square" rtlCol="0">
            <a:spAutoFit/>
          </a:bodyPr>
          <a:lstStyle/>
          <a:p>
            <a:r>
              <a:rPr lang="en-US" sz="1200" dirty="0" smtClean="0">
                <a:solidFill>
                  <a:srgbClr val="FFFF00"/>
                </a:solidFill>
              </a:rPr>
              <a:t>Source: “Green Growth an Oxymoron?” IIER 2011</a:t>
            </a:r>
            <a:endParaRPr lang="en-US" sz="1200" dirty="0">
              <a:solidFill>
                <a:srgbClr val="FFFF00"/>
              </a:solidFill>
            </a:endParaRPr>
          </a:p>
        </p:txBody>
      </p:sp>
    </p:spTree>
    <p:extLst>
      <p:ext uri="{BB962C8B-B14F-4D97-AF65-F5344CB8AC3E}">
        <p14:creationId xmlns:p14="http://schemas.microsoft.com/office/powerpoint/2010/main" val="38635050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macleans.ca/wp-content/uploads/2012/02/MAC06_PATTISON01_w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2569"/>
            <a:ext cx="6286500" cy="26384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data:image/jpeg;base64,/9j/4AAQSkZJRgABAQAAAQABAAD/2wCEAAkGBxQQEhQUEBQVFRUWFxYUFxQUFBUVFBcWFxcXFhcUFBcYHCggGBwlHBQUITEiJSkrLi4uFx8zODMsNygtLiwBCgoKDg0OGxAQGywkHyQsLCwsLCwsLCwsLCwsLCwsLCwsLCwsLCwsLCwsLCwsLCwsLCwsLCwsLCwsLCwsLCwsLP/AABEIALgBEwMBIgACEQEDEQH/xAAcAAABBQEBAQAAAAAAAAAAAAAFAAECBAYDBwj/xABAEAABAwIEAwQIBQIFAwUAAAABAAIRAyEEBTFBElFxImGBkQYTMkKhscHwIzNSctEHFDRiguHxFVOSFiRDstL/xAAaAQACAwEBAAAAAAAAAAAAAAABBAACAwUG/8QALBEAAgIBAwMDAgYDAAAAAAAAAAECEQMEEiExMkEiUZETYQUUQoGh8DOxwf/aAAwDAQACEQMRAD8AogqQKiFILk2NkgVIFRCcKWQkCnBTBOELISBUpUQnClkHlPKZJRMBKUpTJKykQYlU8ebK4VSx+ispEM9gT+OvZchPYHReNZf/AIhey5D7A6Lo6V+sR1PaHAnTBccdihSpue7Ro0GpOgA7ySAn2c3q6OxdGpQ3GZ9SpyJLnD3W7nWJNlncdUxFaTVdwNGlOnYX0BdqTtyUcuwH6o++qSzatxdRXydDBooyVyfwW63pXWDSf7YDl+MHW7wGj4SgGL9NMWXQG8LTuxjSR4ON/Bal2GBAkDyEqDssZGnmlZZ8r8jccGCPj/v+zKt9L8SBJqGRqCxrT4AtXel/UTh9pw6Ob/8An6T0R3F5HTqNIjhMbfcLB+kfoYWDja8uE3BANlFlmny38l3hxSXCXwbTC/1DoG1QFveDPjC1GX5jTxDeOi8PbzaZ8DyXg+DyCkWkw4EEad8wRC0GQAYKq2pSqP4TZzSbG8cJHdbzHNMw1VOpcoTy6NNenhnsKSp5ZmTMQ3iYb7jkrieTTVo5kouLpjJJ0ysAZRKkmKKIQKg5TKgVYuhBJIBJUNDyoKYUQpBeZO4OnCQToEHCcJJwgQcJ0wUlCCTpJKEEknSRRCJVLH6K6VTx+iK6kZncv/PXsuQ+wOi8by789ey5D7A6Lp6XvEdT2hxqqZpQ42QdAQfJW2ofnGK4AGjV2vQJ3LkWOLkxDDjc8iigSaZdEmw+lpKvUmiELfiOS5DHQuC8/qcpcnoFp3tSj4DgATkjf6oIzHGdSF2/vJV46iJR6eSCFV/j3Kpj3hzT8vv7uqZrna3NUsTjA3r9/wAoPNZpHA0Z3O2GlcNDhcz7JI7iNSBssg/PXNP6mzMGD3CR9Vr86zPiYRbW/U7/AA+a82zCA4xofnp8VvhSkZ5bia30f9L3YeqCPZ+hMx8SF7dlWPbiKTKjDZwB6SJXy7hHTIJ15rf/ANPvS84SoKdU/hOIaZ22Dh0TuKX03XgQ1GP6sbXU9uSSBnRJOnLGKiVJMiQgVEhTIUSFYKYwCSkE6BezycKQUQpBeXO+OFIJgnQIOE6QTgKEHCdIJ0CCTpJ1EQZJOkiQiVSx+ivFUsw0RRGZ3Lvz17LkPsDovG8t/wAQvZch9gLp6TvEtT2htqy/pA9zqxA90NHwn6rUBZzNHBtR7pF/oAPor/iP+JL7lPw3jM39gW2gd/mrLMG0XK4uxwiZHL7CH4jOmC7jPdNrc41XE9KO9tySDApN2UK+HcBIuEA/9Tj3ez3QB8SrVHPJ1LTpoYP+6ta8orsmmda1U6eao4l1jMIjXxLAOIlrR/mIHlKEYrMKb7MDn/saSq0+pvGnwZPOJBN7d+muqx+MsSIt93C22bUnO/8AjcB/msfJZfMKBGrLzEkm20wuhpp+4jqsfsChA0Pn9OSvUe2NYIv99yt5J6M1cU/haWMAEue8w0DwEyr+M9EqmHBqMrUqzGAl/qieJjf1Fp1A18EzLLC6vkUWKdXXB7R/TvMjicBRc72m8VM/6DA+ELSLE/0jaRgnA/8AdcR4tb9QVtk/jdwRxsyrI0MmTpLQzIpinKZEg4CZOElCx5OFIJgnXlz0I4UgmCcIEHCkmCdQI4UgmCvMwbS38wcezIt0Lp1QCot9ENhsufUbxAtA24nQT0VZ7C0kGxGyF5jjKlF4IJ4TaOUbInhsV6+nxe82Af27T0PzQ3c0MS01Y/qJ2XMNlr6jeIcIGwc6Cen+6qOaQSDYixCp4rMHUnD9JRB9YVWh410P0KilboE9O4wU07TOBVPH6K6VSx+iuhYz2W/4heyZF7A6Lx3LPz17HkXsBdPSd4lqu0JY7ENpsJc5rbW4iBP8rybPs4cx/brMaJMC5JvrEI7nFaq+pUmm5juNwitw+xbhcAxzpkHSRosjm+QipUFWo4yQAeER2mlzbTMWDTrusNVlWSdS4SG9Bh+mvTy2To491VxZS/EdHH2I9nQ6xcHUIXmWIcJ1aQYLfe2vY7/Rbb0TwLRTNVwJLQ5jT/lniIt3qjiMpZUceK0k9ojSb8Lo2nQ7XSXpi7o68ZSlab6GKwWKxJd+G0cM37A05yUdZhcS6HFvZGop9hx6mPkQijfRms09gwJ6/JFsLhTRj1rieQhXnO30SKqKS7rB+W4EcUmiTcjicHPMfueXG/dC0BAaIA4RyFgOpNyuNXOA1ux+CE1Kzq2p4Ql5S/ckcbfVUjrmOIBEUxxOO8SG9Ss3jsmgFziSTe/fr5I678OALX5fNdqrBUgTvB1vO+ltlpjbStFZpXRlaVFrYYHQXXiYLgNviFYo0nNqjhB5EHdpF55iFL0owDGVWGkTZsmdj3fBaH1BLCQAXmmGt58TxAHmVV8tfcYU9kb8Gl/prhPV4Ckf+5NTwcbfALUrhgMKKNNlNujGtYOgELuvUxW1JHhZy3SbGSTplYqMolSUSiQcJJBJAseUBSCiFILzJ6IcKQUQpBAA4UgmC64bDuqHhYJP3zQCQCC5g99J8tJg3COVKZaSHAgjY6qvi6HG2N9R1VZIY02X6c/szjxf3NEk3dv+4XB8f5XLJMd6olpFnWP+64ZbXNJ97tNnDmP5VjE0mMqEzIPaaeYP2Vm2dCMKk41wy7meGBHMC4PcrGRtaQWQA0779x8CuNKqHtt0XXL3NYbDuKDl0ZlGDUZY3/bE9sEg7WVDH6IpjWw899/NDMfomInMkq4M/ln569jyL2AvHcs/PXseRewOi6Wk7xHU9p2zfJxX7QMOAi+h5TyWRzTIyx4ZUIuC+xPCBpBJ6L0Nqy/p+wtpMqDZ3CejhI+I+KvrcEXBzS5J+HaiSzRxt8dCrg6lFlPg422F+u6BY7FULtNcB36QQsXmlRwYHAntzYfNVMnyhhPHUAAnUmXE7jmVza3RuX9/k7ySxzpNv3/tGmwWcuBjiIEkA7FF3Y8nUhwVDE+qqs4Ya0gWiBAQrD4v1bvVv8DsQsNr8De+EvHITxbOJ9tFbw5I2XGnVESIC60sRFzfTa1zuqJWZzfA2Ko8XgOKxEwDtvz8k7KvCI74mI6AffJdGVC3xNwST011TYy8HYXFtD4eC3XQWfU6UaVNj+KozjqOiA5vZbpcE2JRXLmNbiaNInic5xqGdYY0uHkYWTwGfPn1b2hxBPA47cl39Cq76mb9syWsf04eHbxIWmlheWNlNdLZgk78UeupJ0y9EeQEmTpkSDKJUkxRIJqScJkCx5QFIKIUgvMnoRwpKIUggQcKGIxL6beJk2uY5KYToNWXhPZJSJYPMhiAGuPa913LuPd8lNzCLFB8VhzRPHT9n3gNu/ojeX4ttSnwvPeDuFnbj1G8mOOVb8fwCsbT4TIGqZuHdUYYE8Fwf8p1Hmjb8tLgbtI5hw+Wq50aTaet+5Zy4fBvhyOUKfVHPJ8vMdshs+KKnLmNd2SfhdDH4uCrmXV3Pf2SLak6AcypFroHLGffZ0zjDcIa4aez9R9UAx+i2OPbTNNzWv4nROgFxuFjsfomkqOXLnkAZX+evY8j9gdF45lf+IXseR+wOi6Ol/yCGp7Q21CvSzD+swlYHZheOrO19I8UVaq+Z4f1tGowauY5o6kELoZI7ote5z8ctuRS9mjwLOa3Hya1sfEaIDUzVtms4nnkfH+UQZTLsS+nVFmyXN3kWjz+SvUXUaT5ZTaDzIv9yuKqhw1Z6hPfynX8/BTwbMRUEmmG9XGw8ksWHNc1r+sg3t9lHWY7jgN6aWU62SurN4qgIOggfHqFSM/VyqRpPiPDIYJpDQSZbuZgxeSB3QrhxLTvEWNib9/K4CzOZetoHgqEwZvp1nyXShVc1pJ/bIOo0IcOhUeKuSqzOXU1FTExfxi0d89YlTrYrsu6A2kQORE81nGYkkC8xzHOPjYeStUn8Xdy6LNqjRLd0OdBvaDt5BWgyrG0cFixisQ4sYKb6biGuddxbw2aCdiqrMulrY117oT5ngRWpupmZd2ehvwnwMHwQxZduRSBqcSyYnE9LyD0lw2PDjhanGGmDLXNIOujgOYRZedeh+XjLqTGC7x2qhG7z7V+QADR3AFehUqoe0OGhEr0GHLvtHldRg+nTXQkkkkVuLDJinUSiQkEyQSQLHlAThME4XmT0JIKQUQnChCQTqIUkAjqhUwvq3cTDDZ7Q5dFfCREiFVq0aY8jhK0XaeJ7HY/5XL872dfvVTyzCNcO24k8hYBX34WNLDmNUvTOi5xT4BBy10a33O3QLlnHFQw4LNCYJ79p+KOkQIVH0gxDXUHM58Pwk/RGKV8lN8mzP8AozjXcbg50l4IuesAK1j9FncJNOo1w1DgfitFmDpBI3umYrkW1PhgHK/z17DkfsDovHcs/PXsORHsBdLSd5ydT2h1qdRaVJdI5bPL/SX0TjG1ajbNrAPETZ49rpcA+JQpnouOyalpI7pEwPvvXqee4cup8TBLm3A3I3A+9l5vVzbtEO2g7zb/AI8wuNq8bjkv3O7oc27HXsXKGX0aUcIm8TrJOnhZEX1QG8JiAAbwLfTRZN2bbjkDJNwdI8pVXEZ0YIJ2AideX0WCtDck5DekbmVXOEAn9UdBHwcgnaNiZ+7hPi8QX693Rc2V4V+aNIR9y5SaAimXslwQJtWSi+Aebx9jvWGRMchVUjQGvPIR5K3hafCA4+0dO7ketz5jvQ/L2iON2kw0cyNT0H3oUSbWBPa+/D75clbDj/UxPU5f0L9y1TfAufv7+oWhyLGR+GT3t/hZprQbjTl97W8uilhah9ZwtMEDjJ5SYaPG56CU7jm4STRzcuNTi0zepisxSxz93EeEDzOqb/rD2uh5jvN77jUJ1auPsc/8lL3NOmKDUszcbgg9D/IXX/qh/T4i/wBZ+CutVBlHpMiCwTIazNWxdwHWx8QdE6P5mBPyuQ84CkFFOuCdkkFIKIThAhIJ1FOgEkFJRCcIEFhq3A+8Qb6wjdDHtPZO6z2KpyJGovb5KvQxg1m6xaadofw7csafVBrNsXwgRrB+iy+KxpdYqzj8eHkeIQbEuv8AVHHG+prOoqjlWmbc1pcYIaB3D5LMNPE5rRuQFp8d7KYSE9Q+gCy0/jr13I39kLyHLfz16xkp7ITmKW2VnNzK0aJr1IPVQOTmpC6CzoReIt8az2eej2Fqh1Sq0tIF3MJafLQnwVqtmUGAJ6mPovPf6q59imDD08O4MbUc7jIEyRww0k6CC4nos55oTW2vk1xYZxdrgxOZY1oqvpgmA60iJGxMWlVzUQXGVZJm5klx5q7l1bibB1bY/QpWWJRVnVxZre1lx1RRDynI7lIUt1nwhnlnagj2SYT1pj3Rd3cOXU2AQBohab0dzZppuogBr29p154w6wd1Gh7iO5ZuO5lp5HCPATLpdDYAFgNBA2++flZ4QPav98vv4XGuda32fv7uu+HrAiTpvrYj5fZsQVYSYTZV4bH+DJIAA7ySPE8iFYwNQAOcdzY84tPSbDuAQdzyXgA2aQOtR4IaIH6Q6erhyXRzuNwYy7Rbl9zbxVigQ/uTUd2R2efPWPMW6q2aLSwcd+ROv3oqjCKYj+Ok9+yelWLuugEyATt5hEhcpvDbDx++SvU3WQ8NDRfXvOniub8eG7/EIplWrDbDb/Yfykg7Mfb3fE3SVrK7TOpwohSCRNiQTqKdAJIJwoqSBBwnUQpKEHQPOKJa8luhvZDf6hYmo2nTDDDC4h8G/FEsB7iOI+BRqu8Oa069ka9EZxcYqXub6Z+poEs4tx5rnVpEBXGgTcR8lxLpVUxt8kMppzVbPefgtBjtEGyKq01y3fgLh4EAj4/BGMdotObEcz9QBy4/jr1fJfZC8ny789eq5M6GApmPUTn0DFSoGiSYAQWtmoeSZhosO8of6QZnxOFNpudggWbkNNNk3beJ3P2EZT9g48S6s0jHi8LO+k0YilUY0cTmgll78cEW8CR4rvXx3q6ZPchf916ig+q7WLae0dFRPk1o8zxDBedennKjl9J3rBw94+Ex8EZ/6f6xnr6juAOfwcRmJ1m2m4Vh9JtDh4O1cOnWe8Jp5OK8mcYeqziHSulJ0LpgwHdJ7lebhOfySUppOjrxi2rKzADE2BN+cfRcMVNHEtqxDLA8uEjhdPlP+nqi2EwnG++gVjGZK6tNMewLtdqdrHkBz3tCmGa3UYauDaTCtKnN9jrynSR8vgnqUAyXCSe4kOJkBre+5EedrobgatUM/tw6KjC2nMcRIcOwY7wCwzuO4IhU4mnhfqy53AkGPHWx0J2laPhigqY4RzibibuMFzhe0E27gURotFNt/G0nk7psUDbioMti3siBoLjSdpHgu1EuqujUfTxO7e7ZSyUEfWmo6AJ52E/pdzjYqxTxIZyLvESd9u7VVHVhTbwsk6S6NTFuVuzCH1MT4ePiPe5yEbBRexWZWsfAX6bbj5IdUxxFtfO9pG3IqhUxMyZ6A+bR7XOQuE76np/q5HaQhQQk7NWixkxvOvL3uSSz78ZBIiY66be8kjTJZrwpBRCcJUhJOohOgQkE4TBOowjhOmTOfAJOwJ8kCAfMKLaxe2pZj/wz3dqz+oIa7w70PrZg1jyxxd2CWGGzBaYIueaWOxFmg6wCO/nHfqg+cVgcRUMi5HnwNn4gpiGPfwyfUcOYhGvmzIEFx5y2D81Rq5l+ni+AVEu5feoURqto4IID1E35NF6KDjqudAECTuSTYSd91osdognobT/Nd+0fP/ZGsdosMveBdABl5/HXo9PHhjAwETwyRvMTHl9FkPRHJnV6zqhH4dPU/qds0fMq7mzS2txDcPBHMxY/JadCqViwtYA1sQ+4YDHeReFlckL8TiHVHHeSfGw+Cv5xiSzBlt5cSSephdvQ7DtbSa73nkz0FlZdtlvJfzZ0kMHdPzQj0pJe6jhmakgnYSdPII0G8VXiP2B1QzLh63GvqHRun398lSLp2Frgu5tlLRhBRZfhNOJ5tcCT43XnwpupVXNBkTpsV6diX9i8arIYzKz6wuYJ7tO+3x8lpDJV2BwsH4auGnlJ05FG6FaQgdSg5xdaAGgXES4SZjb3R4IpkzC7h77LDPFVuHtNkb9LNDldEAcRVbC+kH/uPVtH4bgQDNy4XDjO0A8tirWaVBSpim2z3jvmN479ln8VhBTNN7beru4zqPu3jtvTDFXbK6nJfpRPMGOdWdWYA4gimWG7XsvLTrJknyCIYrEe6BExIGg0AaIGxHS5Q/CYjsB7tb8I6ky/Y+8reWYQ1XSRM66dHak7wUw0Jo74XDmoQBPj5iZPMEabq7icS2k3gZF4BgjvjyNlDHY5tBpaw9o795vaCLSFn34ouMzrO53uPe5oBL1bE8t/rce7zBVSviibCb/XtDbnKrOfOl/H/UNz3qVCiSSY0k+XaG3KVaiHUEk72uL7+0NxtKVR+wPwnS8b7FdhTLBvN9uR10/SSuD6UW/3NiQdzsRsgQdlNoEEpKLWkjltrGlkyNFdyNMFIKAUkqWJJ1FOgyEgnCinQCSC4Zi/hpP6QPGy7hUMdiQXim0SW8L3d3FPCPITH+YIxXJAPm2G4mtDrCmGuc48mkOdG82IWSc/j4n7uJd5ytN6Z4wNYKLfaqQ537BcDzjyWcotj770/hVRsxyO3RCjI5+PhzXaU338Amla9Sht/RSnFCf1OJ+Q+hV/GiQqnos8OwzY1aXA+JJBKO4XAcf4jjDG3nmReAufNNzZv4D+AY2jSZSbs2TG7jqfOVks8qlr3NNwWyOunxBKO1a3CXOnUCI2QD0hxDHUyQRxWBAN4N5WzKxVGNzzMH1A1jj2QdPqVpvR+1BhP6fmsVjXLYZS/wDAp/tBsJ2V5qooMX6mEaVQS7uHf018VRyVsOe7mfFWKTjwOJtJ79lXw/ZBj7+/lCwNApi3Sy3zAQYuvtpF52/5RL10tn6BDGOnbdQiBeKvMbo1kzqdGiKtSwa2SSJtbz1Vf+z4u1yB35WQb0kzPhof27b+zJ6EGB5I7N7US8cmyLZcZn9PEViTImzeKIIHu/W9vNcc+x4fFJu5l5vIHL7+KyGCeQ9p5Gf4+MLT5BlbqxL3nhYDLnH/AOuqZlijF34FVNyC+XYM1XCB2WiNwABY7ckQzPM20G8FM3jW9yAO7SFQzLOm0m+roWjU2uRrPgglGg6oZ13m2x/grJK+WaX4JVKxe6dfDl2ht1Vyjhz5dx2uNhsSreEwAZqdP27GD8CimHwgtpbptY7ckHL2JRRw2Xk/Z2vz5FERQbTGkn5x47glXAyBaLft28N2yucBsGR/x0H6T8ELCUH4feBPdBsLcjs4KhWpbE+f/idTzA2Res9vvEctT+06n9uypVCCddvmPDcfFQgMNAm408dd/d5ymVh7TPZ019nnf9KStYKDYUgnSSoR06SSBB06SSjRCGIrimxz3GGtBcegQH0XxvYqV6wB9c9znA7NHZAHThIlJJawVQb+4P1UZHMMT/cVXVGzBNg6JA207oUxT67ffmkkn3xwhdc8jOEan705rmKhJ7MpJIrpYfNBrKsRVb+VihRqT7LgeF1hqdPNFavpviqB9TiqbDb2gJBH6hFiEySz2pySZZviwtlHpHTqyTBnUHVDM79WA51MFpJEgmRuZCdJZyjtlReLtWZPE3P35LW5SZpM/aE6Stl7USHUI1HQANOk+a5cNj/H8pJJY2oq4SpBLT4T8rqNEw8DvG/8dD5J0kQFivU4TDh2eEkm5tPeFjc8c2oaj2mA0DhEXcey3nb3j4R3pJJjEubMsnSjjk2CnhfUIDCXfuIbBIA8RfqjeLzEvinSEMFg0d463SSVp8u2VhwjpgMoc7tPm8c9COvNGadHhgAEf+W44TvzASSWMrZp0LdCid52n2v2u/lWquIFIS4/PUD6gJJIUSzO5p6RmYpg9b7XHLYlA8TmVZ+pMfZ37ikktopIo2Un1Kl7nz/juXNmJewzJ+7/AMFJJXjyUZeGYON517vPZJJJV2RDv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upload.wikimedia.org/wikipedia/commons/f/fa/William_Rees_Oct_2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124200"/>
            <a:ext cx="5104733" cy="341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17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eather.gc.ca/forecast/canada/images/bc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178617" cy="4047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819" y="1447800"/>
            <a:ext cx="4657893" cy="3494637"/>
          </a:xfrm>
          <a:prstGeom prst="rect">
            <a:avLst/>
          </a:prstGeom>
        </p:spPr>
      </p:pic>
      <p:sp>
        <p:nvSpPr>
          <p:cNvPr id="4" name="Rectangle 3"/>
          <p:cNvSpPr/>
          <p:nvPr/>
        </p:nvSpPr>
        <p:spPr>
          <a:xfrm>
            <a:off x="1468110" y="188893"/>
            <a:ext cx="7218690" cy="954107"/>
          </a:xfrm>
          <a:prstGeom prst="rect">
            <a:avLst/>
          </a:prstGeom>
        </p:spPr>
        <p:txBody>
          <a:bodyPr wrap="square">
            <a:spAutoFit/>
          </a:bodyPr>
          <a:lstStyle/>
          <a:p>
            <a:pPr algn="ctr"/>
            <a:r>
              <a:rPr lang="en-US" sz="2800" b="1" dirty="0">
                <a:solidFill>
                  <a:srgbClr val="FFFF00"/>
                </a:solidFill>
              </a:rPr>
              <a:t>There could be a great future in this place.           Different but great.</a:t>
            </a:r>
          </a:p>
        </p:txBody>
      </p:sp>
      <p:sp>
        <p:nvSpPr>
          <p:cNvPr id="5" name="Rectangle 4"/>
          <p:cNvSpPr/>
          <p:nvPr/>
        </p:nvSpPr>
        <p:spPr>
          <a:xfrm>
            <a:off x="1082884" y="5714999"/>
            <a:ext cx="6808852" cy="584775"/>
          </a:xfrm>
          <a:prstGeom prst="rect">
            <a:avLst/>
          </a:prstGeom>
        </p:spPr>
        <p:txBody>
          <a:bodyPr wrap="none">
            <a:spAutoFit/>
          </a:bodyPr>
          <a:lstStyle/>
          <a:p>
            <a:r>
              <a:rPr lang="en-US" sz="3200" dirty="0" smtClean="0">
                <a:solidFill>
                  <a:srgbClr val="FFFF00"/>
                </a:solidFill>
              </a:rPr>
              <a:t>Keep learning and thinking and doing….</a:t>
            </a:r>
            <a:endParaRPr lang="en-US" sz="3200" dirty="0">
              <a:solidFill>
                <a:srgbClr val="FFFF00"/>
              </a:solidFill>
            </a:endParaRPr>
          </a:p>
        </p:txBody>
      </p:sp>
    </p:spTree>
    <p:extLst>
      <p:ext uri="{BB962C8B-B14F-4D97-AF65-F5344CB8AC3E}">
        <p14:creationId xmlns:p14="http://schemas.microsoft.com/office/powerpoint/2010/main" val="2105850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447800"/>
            <a:ext cx="8686800" cy="3077766"/>
          </a:xfrm>
          <a:prstGeom prst="rect">
            <a:avLst/>
          </a:prstGeom>
          <a:noFill/>
        </p:spPr>
        <p:txBody>
          <a:bodyPr wrap="square" rtlCol="0">
            <a:spAutoFit/>
          </a:bodyPr>
          <a:lstStyle/>
          <a:p>
            <a:r>
              <a:rPr lang="en-US" sz="4400" i="1" dirty="0" smtClean="0">
                <a:solidFill>
                  <a:schemeClr val="bg1"/>
                </a:solidFill>
                <a:latin typeface="Trebuchet MS" panose="020B0603020202020204" pitchFamily="34" charset="0"/>
              </a:rPr>
              <a:t>“We </a:t>
            </a:r>
            <a:r>
              <a:rPr lang="en-US" sz="4400" i="1" dirty="0">
                <a:solidFill>
                  <a:schemeClr val="bg1"/>
                </a:solidFill>
                <a:latin typeface="Trebuchet MS" panose="020B0603020202020204" pitchFamily="34" charset="0"/>
              </a:rPr>
              <a:t>cannot solve our problems with the same thinking we used when we created them</a:t>
            </a:r>
            <a:r>
              <a:rPr lang="en-US" sz="4400" i="1" dirty="0" smtClean="0">
                <a:solidFill>
                  <a:schemeClr val="bg1"/>
                </a:solidFill>
                <a:latin typeface="Trebuchet MS" panose="020B0603020202020204" pitchFamily="34" charset="0"/>
              </a:rPr>
              <a:t>.”</a:t>
            </a:r>
            <a:r>
              <a:rPr lang="en-US" sz="4400" dirty="0"/>
              <a:t/>
            </a:r>
            <a:br>
              <a:rPr lang="en-US" sz="4400" dirty="0"/>
            </a:br>
            <a:r>
              <a:rPr lang="en-US" sz="4400" dirty="0" smtClean="0"/>
              <a:t>                           </a:t>
            </a:r>
            <a:r>
              <a:rPr lang="en-US" sz="4400" dirty="0" smtClean="0">
                <a:solidFill>
                  <a:srgbClr val="FFFF00"/>
                </a:solidFill>
              </a:rPr>
              <a:t>Albert Einstein</a:t>
            </a:r>
            <a:endParaRPr lang="en-US" sz="4400" dirty="0">
              <a:solidFill>
                <a:srgbClr val="FFFF00"/>
              </a:solidFill>
            </a:endParaRPr>
          </a:p>
          <a:p>
            <a:endParaRPr lang="en-US" dirty="0"/>
          </a:p>
        </p:txBody>
      </p:sp>
    </p:spTree>
    <p:extLst>
      <p:ext uri="{BB962C8B-B14F-4D97-AF65-F5344CB8AC3E}">
        <p14:creationId xmlns:p14="http://schemas.microsoft.com/office/powerpoint/2010/main" val="1989551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8" y="838200"/>
            <a:ext cx="8955743" cy="5181600"/>
          </a:xfrm>
          <a:prstGeom prst="rect">
            <a:avLst/>
          </a:prstGeom>
        </p:spPr>
      </p:pic>
    </p:spTree>
    <p:extLst>
      <p:ext uri="{BB962C8B-B14F-4D97-AF65-F5344CB8AC3E}">
        <p14:creationId xmlns:p14="http://schemas.microsoft.com/office/powerpoint/2010/main" val="27648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191000" y="152400"/>
            <a:ext cx="4419600" cy="304800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8200" y="891570"/>
            <a:ext cx="3962400" cy="1569660"/>
          </a:xfrm>
          <a:prstGeom prst="rect">
            <a:avLst/>
          </a:prstGeom>
          <a:noFill/>
        </p:spPr>
        <p:txBody>
          <a:bodyPr wrap="square" rtlCol="0">
            <a:spAutoFit/>
          </a:bodyPr>
          <a:lstStyle/>
          <a:p>
            <a:r>
              <a:rPr lang="en-US" sz="3200" b="1" dirty="0" smtClean="0"/>
              <a:t>But oil and all energy is just an input. It is substitutable!</a:t>
            </a:r>
            <a:endParaRPr lang="en-US" sz="3200" b="1" dirty="0"/>
          </a:p>
        </p:txBody>
      </p:sp>
      <p:pic>
        <p:nvPicPr>
          <p:cNvPr id="11266" name="Picture 2" descr="http://rabble.ca/sites/rabble/files/node-images/stephenharpershru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533" y="3581400"/>
            <a:ext cx="4752267" cy="316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74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344248"/>
            <a:ext cx="2743200" cy="4281352"/>
          </a:xfrm>
          <a:prstGeom prst="rect">
            <a:avLst/>
          </a:prstGeom>
        </p:spPr>
      </p:pic>
      <p:pic>
        <p:nvPicPr>
          <p:cNvPr id="1030" name="Picture 6" descr="http://t2.gstatic.com/images?q=tbn:ANd9GcQasgnyWwW6ZyMwZX3kc6pYYpo9bu7WGMkGhFFj8usLPO-igRp7acchb0n2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947" y="2286000"/>
            <a:ext cx="25146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highsnobiety.com/news/wp-content/uploads/2010/11/leffot-viberg-vintage-tan-hiking-boot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399"/>
            <a:ext cx="2590799" cy="19047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go-optic.com/SUNGLASSES/images/rayban_RB4105_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18" y="204457"/>
            <a:ext cx="2943886" cy="14719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osoyoosdutyfree.com/wp-content/uploads/2011/05/Patron_osoyoo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73" y="4513294"/>
            <a:ext cx="2687861" cy="2230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huffpost.com/gen/1392894/thumbs/o-100-BILL-faceboo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26" y="2286000"/>
            <a:ext cx="273767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o-digital.com/uploads/2227/2275-2/Fully_Auto_Coffee_Machine_KLT_01_1200_5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2947" y="4343400"/>
            <a:ext cx="2417651" cy="22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67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191000" y="152400"/>
            <a:ext cx="4419600" cy="304800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73440" y="577690"/>
            <a:ext cx="3456160" cy="2308324"/>
          </a:xfrm>
          <a:prstGeom prst="rect">
            <a:avLst/>
          </a:prstGeom>
          <a:noFill/>
        </p:spPr>
        <p:txBody>
          <a:bodyPr wrap="square" rtlCol="0">
            <a:spAutoFit/>
          </a:bodyPr>
          <a:lstStyle/>
          <a:p>
            <a:r>
              <a:rPr lang="en-US" sz="2400" b="1" dirty="0" smtClean="0"/>
              <a:t>Ahem. The Cobb Douglas function fully explains growth and is solely based on capital (K) and population (P) and productivity factor (b).</a:t>
            </a:r>
            <a:endParaRPr lang="en-US" sz="2400" b="1" dirty="0"/>
          </a:p>
        </p:txBody>
      </p:sp>
      <p:pic>
        <p:nvPicPr>
          <p:cNvPr id="13314" name="Picture 2" descr="http://img.ccdn.cannabisculture.com/files/images/stephen-har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71825"/>
            <a:ext cx="43148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18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28600"/>
            <a:ext cx="8839200" cy="6400800"/>
          </a:xfrm>
        </p:spPr>
      </p:pic>
      <p:cxnSp>
        <p:nvCxnSpPr>
          <p:cNvPr id="6" name="Straight Arrow Connector 5"/>
          <p:cNvCxnSpPr/>
          <p:nvPr/>
        </p:nvCxnSpPr>
        <p:spPr>
          <a:xfrm>
            <a:off x="2209800" y="1143000"/>
            <a:ext cx="457200" cy="12192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76400" y="5562600"/>
            <a:ext cx="990600" cy="4132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91200" y="1143000"/>
            <a:ext cx="762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267200" y="5562600"/>
            <a:ext cx="457200" cy="228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19200" y="685800"/>
            <a:ext cx="1600200" cy="461665"/>
          </a:xfrm>
          <a:prstGeom prst="rect">
            <a:avLst/>
          </a:prstGeom>
          <a:noFill/>
        </p:spPr>
        <p:txBody>
          <a:bodyPr wrap="square" rtlCol="0">
            <a:spAutoFit/>
          </a:bodyPr>
          <a:lstStyle/>
          <a:p>
            <a:r>
              <a:rPr lang="en-US" sz="2400" b="1" dirty="0" smtClean="0"/>
              <a:t>150 Horse</a:t>
            </a:r>
            <a:endParaRPr lang="en-US" sz="2400" b="1" dirty="0"/>
          </a:p>
        </p:txBody>
      </p:sp>
      <p:sp>
        <p:nvSpPr>
          <p:cNvPr id="15" name="TextBox 14"/>
          <p:cNvSpPr txBox="1"/>
          <p:nvPr/>
        </p:nvSpPr>
        <p:spPr>
          <a:xfrm>
            <a:off x="4953000" y="685800"/>
            <a:ext cx="1905000" cy="461665"/>
          </a:xfrm>
          <a:prstGeom prst="rect">
            <a:avLst/>
          </a:prstGeom>
          <a:noFill/>
        </p:spPr>
        <p:txBody>
          <a:bodyPr wrap="square" rtlCol="0">
            <a:spAutoFit/>
          </a:bodyPr>
          <a:lstStyle/>
          <a:p>
            <a:r>
              <a:rPr lang="en-US" sz="2400" b="1" dirty="0" smtClean="0"/>
              <a:t>1/10 Horse</a:t>
            </a:r>
            <a:endParaRPr lang="en-US" sz="2400" b="1" dirty="0"/>
          </a:p>
        </p:txBody>
      </p:sp>
      <p:sp>
        <p:nvSpPr>
          <p:cNvPr id="17" name="TextBox 16"/>
          <p:cNvSpPr txBox="1"/>
          <p:nvPr/>
        </p:nvSpPr>
        <p:spPr>
          <a:xfrm>
            <a:off x="3276600" y="5791200"/>
            <a:ext cx="1219200" cy="461665"/>
          </a:xfrm>
          <a:prstGeom prst="rect">
            <a:avLst/>
          </a:prstGeom>
          <a:noFill/>
        </p:spPr>
        <p:txBody>
          <a:bodyPr wrap="square" rtlCol="0">
            <a:spAutoFit/>
          </a:bodyPr>
          <a:lstStyle/>
          <a:p>
            <a:r>
              <a:rPr lang="en-US" sz="2400" b="1" dirty="0" smtClean="0"/>
              <a:t>1 Horse</a:t>
            </a:r>
            <a:endParaRPr lang="en-US" sz="2400" b="1" dirty="0"/>
          </a:p>
        </p:txBody>
      </p:sp>
      <p:sp>
        <p:nvSpPr>
          <p:cNvPr id="19" name="TextBox 18"/>
          <p:cNvSpPr txBox="1"/>
          <p:nvPr/>
        </p:nvSpPr>
        <p:spPr>
          <a:xfrm>
            <a:off x="434189" y="5929699"/>
            <a:ext cx="1600200" cy="461665"/>
          </a:xfrm>
          <a:prstGeom prst="rect">
            <a:avLst/>
          </a:prstGeom>
          <a:noFill/>
        </p:spPr>
        <p:txBody>
          <a:bodyPr wrap="square" rtlCol="0">
            <a:spAutoFit/>
          </a:bodyPr>
          <a:lstStyle/>
          <a:p>
            <a:r>
              <a:rPr lang="en-US" sz="2400" b="1" dirty="0" smtClean="0"/>
              <a:t>45 Horse</a:t>
            </a:r>
            <a:endParaRPr lang="en-US" sz="2400" b="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408093"/>
            <a:ext cx="959116" cy="1496907"/>
          </a:xfrm>
          <a:prstGeom prst="rect">
            <a:avLst/>
          </a:prstGeom>
        </p:spPr>
      </p:pic>
    </p:spTree>
    <p:extLst>
      <p:ext uri="{BB962C8B-B14F-4D97-AF65-F5344CB8AC3E}">
        <p14:creationId xmlns:p14="http://schemas.microsoft.com/office/powerpoint/2010/main" val="2123716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k2kMA20SybQ/U0u77T5jM0I/AAAAAAAACKU/7F3jBYt8ils/s1600/Eleph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09" y="685800"/>
            <a:ext cx="873359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7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media.caranddriver.com/images/13q2/510833/google-maps-comparo-public-transit-vs-driving-vs-walking-across-nyc-feature-car-and-driver-photo-514877-s-429x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830" y="3429000"/>
            <a:ext cx="5373624" cy="32817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media.caranddriver.com/images/media/51/514google-maps-comparo-public-transit-driving-walking-across-nyc-inline-3-1-photo-517718-s-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105400" cy="3117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733800"/>
            <a:ext cx="3532830" cy="1261884"/>
          </a:xfrm>
          <a:prstGeom prst="rect">
            <a:avLst/>
          </a:prstGeom>
          <a:noFill/>
        </p:spPr>
        <p:txBody>
          <a:bodyPr wrap="square" rtlCol="0">
            <a:spAutoFit/>
          </a:bodyPr>
          <a:lstStyle/>
          <a:p>
            <a:r>
              <a:rPr lang="en-US" sz="1900" b="1" dirty="0" smtClean="0">
                <a:solidFill>
                  <a:schemeClr val="bg1"/>
                </a:solidFill>
              </a:rPr>
              <a:t>The key story of industrialization was adding large amounts of cheap energy to replace activities humans previously did</a:t>
            </a:r>
            <a:endParaRPr lang="en-US" sz="1900" b="1" dirty="0">
              <a:solidFill>
                <a:schemeClr val="bg1"/>
              </a:solidFill>
            </a:endParaRPr>
          </a:p>
        </p:txBody>
      </p:sp>
    </p:spTree>
    <p:extLst>
      <p:ext uri="{BB962C8B-B14F-4D97-AF65-F5344CB8AC3E}">
        <p14:creationId xmlns:p14="http://schemas.microsoft.com/office/powerpoint/2010/main" val="3356029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93407373_82db8c2e27.jpg"/>
          <p:cNvPicPr>
            <a:picLocks noChangeAspect="1"/>
          </p:cNvPicPr>
          <p:nvPr/>
        </p:nvPicPr>
        <p:blipFill>
          <a:blip r:embed="rId2" cstate="print"/>
          <a:stretch>
            <a:fillRect/>
          </a:stretch>
        </p:blipFill>
        <p:spPr>
          <a:xfrm>
            <a:off x="231382" y="381000"/>
            <a:ext cx="2907322" cy="2362200"/>
          </a:xfrm>
          <a:prstGeom prst="rect">
            <a:avLst/>
          </a:prstGeom>
        </p:spPr>
      </p:pic>
      <p:pic>
        <p:nvPicPr>
          <p:cNvPr id="3" name="Picture 2" descr="parlourmilkingsystems.jpg"/>
          <p:cNvPicPr>
            <a:picLocks noChangeAspect="1"/>
          </p:cNvPicPr>
          <p:nvPr/>
        </p:nvPicPr>
        <p:blipFill>
          <a:blip r:embed="rId3" cstate="print"/>
          <a:stretch>
            <a:fillRect/>
          </a:stretch>
        </p:blipFill>
        <p:spPr>
          <a:xfrm>
            <a:off x="3276600" y="457200"/>
            <a:ext cx="3257023" cy="1971197"/>
          </a:xfrm>
          <a:prstGeom prst="rect">
            <a:avLst/>
          </a:prstGeom>
        </p:spPr>
      </p:pic>
      <p:pic>
        <p:nvPicPr>
          <p:cNvPr id="4" name="Picture 3" descr="milking.jpg"/>
          <p:cNvPicPr>
            <a:picLocks noChangeAspect="1"/>
          </p:cNvPicPr>
          <p:nvPr/>
        </p:nvPicPr>
        <p:blipFill>
          <a:blip r:embed="rId4" cstate="print"/>
          <a:stretch>
            <a:fillRect/>
          </a:stretch>
        </p:blipFill>
        <p:spPr>
          <a:xfrm>
            <a:off x="6705600" y="502039"/>
            <a:ext cx="2249424" cy="1926358"/>
          </a:xfrm>
          <a:prstGeom prst="rect">
            <a:avLst/>
          </a:prstGeom>
        </p:spPr>
      </p:pic>
      <p:sp>
        <p:nvSpPr>
          <p:cNvPr id="5" name="TextBox 4"/>
          <p:cNvSpPr txBox="1"/>
          <p:nvPr/>
        </p:nvSpPr>
        <p:spPr>
          <a:xfrm>
            <a:off x="609600" y="2819400"/>
            <a:ext cx="8229600" cy="1508105"/>
          </a:xfrm>
          <a:prstGeom prst="rect">
            <a:avLst/>
          </a:prstGeom>
          <a:noFill/>
        </p:spPr>
        <p:txBody>
          <a:bodyPr wrap="square" rtlCol="0">
            <a:spAutoFit/>
          </a:bodyPr>
          <a:lstStyle/>
          <a:p>
            <a:pPr marL="342900" indent="-342900">
              <a:buAutoNum type="arabicPlain" startAt="30"/>
            </a:pPr>
            <a:r>
              <a:rPr lang="en-US" sz="2800" b="1" dirty="0" smtClean="0">
                <a:solidFill>
                  <a:schemeClr val="bg1"/>
                </a:solidFill>
              </a:rPr>
              <a:t> min                           15  min                             3 min</a:t>
            </a:r>
          </a:p>
          <a:p>
            <a:r>
              <a:rPr lang="en-US" sz="2800" b="1" dirty="0" smtClean="0">
                <a:solidFill>
                  <a:schemeClr val="bg1"/>
                </a:solidFill>
              </a:rPr>
              <a:t>0                                     300kWh                         700kWh</a:t>
            </a:r>
          </a:p>
          <a:p>
            <a:r>
              <a:rPr lang="en-US" sz="3600" b="1" dirty="0" smtClean="0">
                <a:solidFill>
                  <a:srgbClr val="FFFF00"/>
                </a:solidFill>
              </a:rPr>
              <a:t>$3/</a:t>
            </a:r>
            <a:r>
              <a:rPr lang="en-US" sz="3600" b="1" dirty="0" err="1" smtClean="0">
                <a:solidFill>
                  <a:srgbClr val="FFFF00"/>
                </a:solidFill>
              </a:rPr>
              <a:t>hr</a:t>
            </a:r>
            <a:r>
              <a:rPr lang="en-US" sz="3600" b="1" dirty="0" smtClean="0">
                <a:solidFill>
                  <a:srgbClr val="FFFF00"/>
                </a:solidFill>
              </a:rPr>
              <a:t>                      $5/</a:t>
            </a:r>
            <a:r>
              <a:rPr lang="en-US" sz="3600" b="1" dirty="0" err="1" smtClean="0">
                <a:solidFill>
                  <a:srgbClr val="FFFF00"/>
                </a:solidFill>
              </a:rPr>
              <a:t>hr</a:t>
            </a:r>
            <a:r>
              <a:rPr lang="en-US" sz="3600" b="1" dirty="0" smtClean="0">
                <a:solidFill>
                  <a:srgbClr val="FFFF00"/>
                </a:solidFill>
              </a:rPr>
              <a:t>                    $15/</a:t>
            </a:r>
            <a:r>
              <a:rPr lang="en-US" sz="3600" b="1" dirty="0" err="1" smtClean="0">
                <a:solidFill>
                  <a:srgbClr val="FFFF00"/>
                </a:solidFill>
              </a:rPr>
              <a:t>hr</a:t>
            </a:r>
            <a:endParaRPr lang="en-US" sz="3600" b="1" dirty="0">
              <a:solidFill>
                <a:srgbClr val="FFFF00"/>
              </a:solidFill>
            </a:endParaRPr>
          </a:p>
        </p:txBody>
      </p:sp>
      <p:sp>
        <p:nvSpPr>
          <p:cNvPr id="6" name="TextBox 5"/>
          <p:cNvSpPr txBox="1"/>
          <p:nvPr/>
        </p:nvSpPr>
        <p:spPr>
          <a:xfrm>
            <a:off x="7446475" y="6575720"/>
            <a:ext cx="1676400" cy="276999"/>
          </a:xfrm>
          <a:prstGeom prst="rect">
            <a:avLst/>
          </a:prstGeom>
          <a:noFill/>
        </p:spPr>
        <p:txBody>
          <a:bodyPr wrap="square" rtlCol="0">
            <a:spAutoFit/>
          </a:bodyPr>
          <a:lstStyle/>
          <a:p>
            <a:r>
              <a:rPr lang="en-US" sz="1200" dirty="0" smtClean="0">
                <a:solidFill>
                  <a:srgbClr val="FFFF00"/>
                </a:solidFill>
              </a:rPr>
              <a:t>Model /data IIER</a:t>
            </a:r>
            <a:endParaRPr lang="en-US" sz="1200" dirty="0">
              <a:solidFill>
                <a:srgbClr val="FFFF00"/>
              </a:solidFill>
            </a:endParaRPr>
          </a:p>
        </p:txBody>
      </p:sp>
    </p:spTree>
    <p:extLst>
      <p:ext uri="{BB962C8B-B14F-4D97-AF65-F5344CB8AC3E}">
        <p14:creationId xmlns:p14="http://schemas.microsoft.com/office/powerpoint/2010/main" val="1474160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14" y="762000"/>
            <a:ext cx="6831698" cy="5742161"/>
          </a:xfrm>
          <a:prstGeom prst="rect">
            <a:avLst/>
          </a:prstGeom>
        </p:spPr>
      </p:pic>
      <p:sp>
        <p:nvSpPr>
          <p:cNvPr id="3" name="TextBox 2"/>
          <p:cNvSpPr txBox="1"/>
          <p:nvPr/>
        </p:nvSpPr>
        <p:spPr>
          <a:xfrm>
            <a:off x="7010400" y="1143000"/>
            <a:ext cx="2057400" cy="3539430"/>
          </a:xfrm>
          <a:prstGeom prst="rect">
            <a:avLst/>
          </a:prstGeom>
          <a:noFill/>
        </p:spPr>
        <p:txBody>
          <a:bodyPr wrap="square" rtlCol="0">
            <a:spAutoFit/>
          </a:bodyPr>
          <a:lstStyle/>
          <a:p>
            <a:r>
              <a:rPr lang="en-US" sz="2800" dirty="0" smtClean="0">
                <a:solidFill>
                  <a:srgbClr val="FFFF00"/>
                </a:solidFill>
              </a:rPr>
              <a:t>Quantity and price of applied energy are key drivers of economic output </a:t>
            </a:r>
            <a:r>
              <a:rPr lang="en-US" sz="2800" b="1" i="1" dirty="0" smtClean="0">
                <a:solidFill>
                  <a:srgbClr val="FFFF00"/>
                </a:solidFill>
              </a:rPr>
              <a:t>in any society</a:t>
            </a:r>
            <a:endParaRPr lang="en-US" sz="2800" b="1" i="1" dirty="0">
              <a:solidFill>
                <a:srgbClr val="FFFF00"/>
              </a:solidFill>
            </a:endParaRPr>
          </a:p>
        </p:txBody>
      </p:sp>
      <p:sp>
        <p:nvSpPr>
          <p:cNvPr id="4" name="TextBox 3"/>
          <p:cNvSpPr txBox="1"/>
          <p:nvPr/>
        </p:nvSpPr>
        <p:spPr>
          <a:xfrm>
            <a:off x="685800" y="16598"/>
            <a:ext cx="6172200" cy="646331"/>
          </a:xfrm>
          <a:prstGeom prst="rect">
            <a:avLst/>
          </a:prstGeom>
          <a:noFill/>
        </p:spPr>
        <p:txBody>
          <a:bodyPr wrap="square" rtlCol="0">
            <a:spAutoFit/>
          </a:bodyPr>
          <a:lstStyle/>
          <a:p>
            <a:r>
              <a:rPr lang="en-US" sz="3600" dirty="0" smtClean="0">
                <a:solidFill>
                  <a:schemeClr val="bg1"/>
                </a:solidFill>
              </a:rPr>
              <a:t>Humans / energy Cost Ratios</a:t>
            </a:r>
            <a:endParaRPr lang="en-US" sz="3600" dirty="0">
              <a:solidFill>
                <a:schemeClr val="bg1"/>
              </a:solidFill>
            </a:endParaRPr>
          </a:p>
        </p:txBody>
      </p:sp>
      <p:sp>
        <p:nvSpPr>
          <p:cNvPr id="5" name="TextBox 4"/>
          <p:cNvSpPr txBox="1"/>
          <p:nvPr/>
        </p:nvSpPr>
        <p:spPr>
          <a:xfrm>
            <a:off x="1295400" y="6550223"/>
            <a:ext cx="3200400" cy="307777"/>
          </a:xfrm>
          <a:prstGeom prst="rect">
            <a:avLst/>
          </a:prstGeom>
          <a:noFill/>
        </p:spPr>
        <p:txBody>
          <a:bodyPr wrap="square" rtlCol="0">
            <a:spAutoFit/>
          </a:bodyPr>
          <a:lstStyle/>
          <a:p>
            <a:r>
              <a:rPr lang="en-US" sz="1400" dirty="0" smtClean="0">
                <a:solidFill>
                  <a:schemeClr val="bg1"/>
                </a:solidFill>
              </a:rPr>
              <a:t>Source: IEA, EIA, IIER, others</a:t>
            </a:r>
            <a:endParaRPr lang="en-US" sz="1400" dirty="0">
              <a:solidFill>
                <a:schemeClr val="bg1"/>
              </a:solidFill>
            </a:endParaRPr>
          </a:p>
        </p:txBody>
      </p:sp>
    </p:spTree>
    <p:extLst>
      <p:ext uri="{BB962C8B-B14F-4D97-AF65-F5344CB8AC3E}">
        <p14:creationId xmlns:p14="http://schemas.microsoft.com/office/powerpoint/2010/main" val="57743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6036905"/>
            <a:ext cx="3886200" cy="646331"/>
          </a:xfrm>
          <a:prstGeom prst="rect">
            <a:avLst/>
          </a:prstGeom>
          <a:noFill/>
        </p:spPr>
        <p:txBody>
          <a:bodyPr wrap="square" rtlCol="0">
            <a:spAutoFit/>
          </a:bodyPr>
          <a:lstStyle/>
          <a:p>
            <a:r>
              <a:rPr lang="en-US" sz="3600" b="1" dirty="0" smtClean="0">
                <a:solidFill>
                  <a:srgbClr val="FFFF00"/>
                </a:solidFill>
              </a:rPr>
              <a:t>FIRST PRINCIPLES</a:t>
            </a:r>
            <a:endParaRPr lang="en-US" sz="3600" b="1" dirty="0">
              <a:solidFill>
                <a:srgbClr val="FFFF00"/>
              </a:solidFill>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533" y="156684"/>
            <a:ext cx="7193280" cy="5880221"/>
          </a:xfrm>
          <a:prstGeom prst="rect">
            <a:avLst/>
          </a:prstGeom>
        </p:spPr>
      </p:pic>
      <p:sp>
        <p:nvSpPr>
          <p:cNvPr id="2" name="TextBox 1"/>
          <p:cNvSpPr txBox="1"/>
          <p:nvPr/>
        </p:nvSpPr>
        <p:spPr>
          <a:xfrm>
            <a:off x="1019270" y="757535"/>
            <a:ext cx="1524000" cy="492443"/>
          </a:xfrm>
          <a:prstGeom prst="rect">
            <a:avLst/>
          </a:prstGeom>
          <a:noFill/>
        </p:spPr>
        <p:txBody>
          <a:bodyPr wrap="square" rtlCol="0">
            <a:spAutoFit/>
          </a:bodyPr>
          <a:lstStyle/>
          <a:p>
            <a:r>
              <a:rPr lang="en-US" sz="2600" b="1" dirty="0" smtClean="0"/>
              <a:t>Energy</a:t>
            </a:r>
            <a:endParaRPr lang="en-US" sz="2600" b="1" dirty="0"/>
          </a:p>
        </p:txBody>
      </p:sp>
      <p:sp>
        <p:nvSpPr>
          <p:cNvPr id="5" name="TextBox 4"/>
          <p:cNvSpPr txBox="1"/>
          <p:nvPr/>
        </p:nvSpPr>
        <p:spPr>
          <a:xfrm>
            <a:off x="4966957" y="674575"/>
            <a:ext cx="1524000" cy="492443"/>
          </a:xfrm>
          <a:prstGeom prst="rect">
            <a:avLst/>
          </a:prstGeom>
          <a:noFill/>
        </p:spPr>
        <p:txBody>
          <a:bodyPr wrap="square" rtlCol="0">
            <a:spAutoFit/>
          </a:bodyPr>
          <a:lstStyle/>
          <a:p>
            <a:r>
              <a:rPr lang="en-US" sz="2600" b="1" dirty="0" smtClean="0"/>
              <a:t>Ecology</a:t>
            </a:r>
            <a:endParaRPr lang="en-US" sz="2600" b="1" dirty="0"/>
          </a:p>
        </p:txBody>
      </p:sp>
      <p:sp>
        <p:nvSpPr>
          <p:cNvPr id="6" name="TextBox 5"/>
          <p:cNvSpPr txBox="1"/>
          <p:nvPr/>
        </p:nvSpPr>
        <p:spPr>
          <a:xfrm>
            <a:off x="2286000" y="5135433"/>
            <a:ext cx="1524000" cy="892552"/>
          </a:xfrm>
          <a:prstGeom prst="rect">
            <a:avLst/>
          </a:prstGeom>
          <a:noFill/>
        </p:spPr>
        <p:txBody>
          <a:bodyPr wrap="square" rtlCol="0">
            <a:spAutoFit/>
          </a:bodyPr>
          <a:lstStyle/>
          <a:p>
            <a:r>
              <a:rPr lang="en-US" sz="2600" b="1" dirty="0" smtClean="0"/>
              <a:t>Human Behavior</a:t>
            </a:r>
            <a:endParaRPr lang="en-US" sz="2600" b="1" dirty="0"/>
          </a:p>
        </p:txBody>
      </p:sp>
      <p:sp>
        <p:nvSpPr>
          <p:cNvPr id="7" name="TextBox 6"/>
          <p:cNvSpPr txBox="1"/>
          <p:nvPr/>
        </p:nvSpPr>
        <p:spPr>
          <a:xfrm>
            <a:off x="6553200" y="1447800"/>
            <a:ext cx="1524000" cy="892552"/>
          </a:xfrm>
          <a:prstGeom prst="rect">
            <a:avLst/>
          </a:prstGeom>
          <a:noFill/>
        </p:spPr>
        <p:txBody>
          <a:bodyPr wrap="square" rtlCol="0">
            <a:spAutoFit/>
          </a:bodyPr>
          <a:lstStyle/>
          <a:p>
            <a:r>
              <a:rPr lang="en-US" sz="2600" b="1" dirty="0" smtClean="0"/>
              <a:t>Money/</a:t>
            </a:r>
          </a:p>
          <a:p>
            <a:r>
              <a:rPr lang="en-US" sz="2600" b="1" dirty="0" smtClean="0"/>
              <a:t>finance</a:t>
            </a:r>
            <a:endParaRPr lang="en-US" sz="2600" b="1" dirty="0"/>
          </a:p>
        </p:txBody>
      </p:sp>
      <p:sp>
        <p:nvSpPr>
          <p:cNvPr id="8" name="TextBox 7"/>
          <p:cNvSpPr txBox="1"/>
          <p:nvPr/>
        </p:nvSpPr>
        <p:spPr>
          <a:xfrm>
            <a:off x="6019800" y="5135433"/>
            <a:ext cx="1676400" cy="461665"/>
          </a:xfrm>
          <a:prstGeom prst="rect">
            <a:avLst/>
          </a:prstGeom>
          <a:noFill/>
        </p:spPr>
        <p:txBody>
          <a:bodyPr wrap="square" rtlCol="0">
            <a:spAutoFit/>
          </a:bodyPr>
          <a:lstStyle/>
          <a:p>
            <a:r>
              <a:rPr lang="en-US" sz="2400" b="1" dirty="0" smtClean="0"/>
              <a:t>Technology</a:t>
            </a:r>
            <a:endParaRPr lang="en-US" sz="2400" b="1" dirty="0"/>
          </a:p>
        </p:txBody>
      </p:sp>
    </p:spTree>
    <p:extLst>
      <p:ext uri="{BB962C8B-B14F-4D97-AF65-F5344CB8AC3E}">
        <p14:creationId xmlns:p14="http://schemas.microsoft.com/office/powerpoint/2010/main" val="2477110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813"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028" name="Picture 4" descr="https://encrypted-tbn2.gstatic.com/images?q=tbn:ANd9GcRrQrOhU2A-hy1DUF6bE8r45AYNeOnGG0f9jsvtS1nEyM7CNtY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896" y="269439"/>
            <a:ext cx="5473104" cy="3662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pstonemedia.com/wp-content/uploads/2011/03/lumberjack-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 y="907494"/>
            <a:ext cx="232410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59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813"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030" name="Picture 6" descr="http://www.capstonemedia.com/wp-content/uploads/2011/03/lumberjack-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 y="907494"/>
            <a:ext cx="232410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capstonemedia.com/wp-content/uploads/2011/03/lumberjack-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940831"/>
            <a:ext cx="2324100" cy="19716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85912" y="5388530"/>
            <a:ext cx="800100" cy="350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050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50"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3074" name="Picture 2" descr="https://encrypted-tbn1.gstatic.com/images?q=tbn:ANd9GcQlypc8eJ9L5-QtC7OtMc3DF2ojr-9a_uS96DmbBmiNbtp6vR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1029897"/>
            <a:ext cx="3805237" cy="25322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a:t>
            </a:r>
            <a:endParaRPr lang="en-US" sz="2400" dirty="0">
              <a:solidFill>
                <a:srgbClr val="FFFF00"/>
              </a:solidFill>
            </a:endParaRPr>
          </a:p>
        </p:txBody>
      </p:sp>
    </p:spTree>
    <p:extLst>
      <p:ext uri="{BB962C8B-B14F-4D97-AF65-F5344CB8AC3E}">
        <p14:creationId xmlns:p14="http://schemas.microsoft.com/office/powerpoint/2010/main" val="3005405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71800" y="3276599"/>
            <a:ext cx="914400" cy="245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50"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7" name="Picture 2" descr="https://encrypted-tbn1.gstatic.com/images?q=tbn:ANd9GcQlypc8eJ9L5-QtC7OtMc3DF2ojr-9a_uS96DmbBmiNbtp6vR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49523"/>
            <a:ext cx="1544061" cy="10275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diyhousetips.com/wp-content/uploads/2010/03/cut-down-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216415"/>
            <a:ext cx="3810000" cy="25336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0             50             100</a:t>
            </a:r>
            <a:endParaRPr lang="en-US" sz="2400" dirty="0">
              <a:solidFill>
                <a:srgbClr val="FFFF00"/>
              </a:solidFill>
            </a:endParaRPr>
          </a:p>
        </p:txBody>
      </p:sp>
    </p:spTree>
    <p:extLst>
      <p:ext uri="{BB962C8B-B14F-4D97-AF65-F5344CB8AC3E}">
        <p14:creationId xmlns:p14="http://schemas.microsoft.com/office/powerpoint/2010/main" val="1229422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71800" y="3276599"/>
            <a:ext cx="914400" cy="245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4362" y="1090611"/>
            <a:ext cx="8382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50"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7" name="Picture 2" descr="http://diyhousetips.com/wp-content/uploads/2010/03/cut-down-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991" y="1500277"/>
            <a:ext cx="2080684" cy="13836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encrypted-tbn1.gstatic.com/images?q=tbn:ANd9GcQlypc8eJ9L5-QtC7OtMc3DF2ojr-9a_uS96DmbBmiNbtp6vR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4" y="3058593"/>
            <a:ext cx="1544061" cy="10275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0             50             100              200</a:t>
            </a:r>
            <a:endParaRPr lang="en-US" sz="2400" dirty="0">
              <a:solidFill>
                <a:srgbClr val="FFFF00"/>
              </a:solidFill>
            </a:endParaRPr>
          </a:p>
        </p:txBody>
      </p:sp>
      <p:pic>
        <p:nvPicPr>
          <p:cNvPr id="5126" name="Picture 6" descr="http://www.constructionequip.net/wp-content/uploads/2009/03/3_b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475" y="641582"/>
            <a:ext cx="3363525" cy="224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700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71800" y="3276599"/>
            <a:ext cx="914400" cy="245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4362" y="1090611"/>
            <a:ext cx="8382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67400" y="355873"/>
            <a:ext cx="838200" cy="5434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5462101"/>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7" name="Picture 2" descr="http://img.ehowcdn.com/article-new-thumbnail/ds-photo/59/241/fotolia_1904830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311" y="283607"/>
            <a:ext cx="2144714" cy="14250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onstructionequip.net/wp-content/uploads/2009/03/3_b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30" y="103561"/>
            <a:ext cx="1338863" cy="892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diyhousetips.com/wp-content/uploads/2010/03/cut-down-t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991" y="1500277"/>
            <a:ext cx="2080684" cy="1383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Qlypc8eJ9L5-QtC7OtMc3DF2ojr-9a_uS96DmbBmiNbtp6vRI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4" y="3058593"/>
            <a:ext cx="1544061" cy="102750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0             50             100              200                400</a:t>
            </a:r>
            <a:endParaRPr lang="en-US" sz="2400" dirty="0">
              <a:solidFill>
                <a:srgbClr val="FFFF00"/>
              </a:solidFill>
            </a:endParaRPr>
          </a:p>
        </p:txBody>
      </p:sp>
    </p:spTree>
    <p:extLst>
      <p:ext uri="{BB962C8B-B14F-4D97-AF65-F5344CB8AC3E}">
        <p14:creationId xmlns:p14="http://schemas.microsoft.com/office/powerpoint/2010/main" val="1400016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09898" y="3276599"/>
            <a:ext cx="838201" cy="245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4362" y="1090611"/>
            <a:ext cx="8382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67400" y="355873"/>
            <a:ext cx="838200" cy="5434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50"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7" name="Picture 2" descr="http://img.ehowcdn.com/article-new-thumbnail/ds-photo/59/241/fotolia_1904830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311" y="283607"/>
            <a:ext cx="2144714" cy="14250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onstructionequip.net/wp-content/uploads/2009/03/3_b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30" y="103561"/>
            <a:ext cx="1338863" cy="892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diyhousetips.com/wp-content/uploads/2010/03/cut-down-t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991" y="1500277"/>
            <a:ext cx="2080684" cy="1383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Qlypc8eJ9L5-QtC7OtMc3DF2ojr-9a_uS96DmbBmiNbtp6vRI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4" y="3058593"/>
            <a:ext cx="1544061" cy="102750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0             50             100              200                400</a:t>
            </a:r>
            <a:endParaRPr lang="en-US" sz="2400" dirty="0">
              <a:solidFill>
                <a:srgbClr val="FFFF00"/>
              </a:solidFill>
            </a:endParaRPr>
          </a:p>
        </p:txBody>
      </p:sp>
      <p:sp>
        <p:nvSpPr>
          <p:cNvPr id="8" name="Rectangle 7"/>
          <p:cNvSpPr/>
          <p:nvPr/>
        </p:nvSpPr>
        <p:spPr>
          <a:xfrm>
            <a:off x="5867400" y="355873"/>
            <a:ext cx="838200" cy="15374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24360" y="1092753"/>
            <a:ext cx="838201" cy="10993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09897" y="3276600"/>
            <a:ext cx="838201" cy="65484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52601" y="4271721"/>
            <a:ext cx="723900" cy="3042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2800" y="2699266"/>
            <a:ext cx="1600200" cy="923330"/>
          </a:xfrm>
          <a:prstGeom prst="rect">
            <a:avLst/>
          </a:prstGeom>
          <a:noFill/>
        </p:spPr>
        <p:txBody>
          <a:bodyPr wrap="square" rtlCol="0">
            <a:spAutoFit/>
          </a:bodyPr>
          <a:lstStyle/>
          <a:p>
            <a:r>
              <a:rPr lang="en-US" b="1" dirty="0" smtClean="0">
                <a:solidFill>
                  <a:schemeClr val="bg1"/>
                </a:solidFill>
              </a:rPr>
              <a:t>Gasoline goes from $2 to $4</a:t>
            </a:r>
          </a:p>
          <a:p>
            <a:endParaRPr lang="en-US" dirty="0">
              <a:solidFill>
                <a:schemeClr val="bg1"/>
              </a:solidFill>
            </a:endParaRPr>
          </a:p>
        </p:txBody>
      </p:sp>
    </p:spTree>
    <p:extLst>
      <p:ext uri="{BB962C8B-B14F-4D97-AF65-F5344CB8AC3E}">
        <p14:creationId xmlns:p14="http://schemas.microsoft.com/office/powerpoint/2010/main" val="3802089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412" y="5576886"/>
            <a:ext cx="8001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52600" y="4275412"/>
            <a:ext cx="7239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09898" y="3276599"/>
            <a:ext cx="838201" cy="245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4362" y="1090611"/>
            <a:ext cx="8382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67400" y="355873"/>
            <a:ext cx="838200" cy="5434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304800"/>
            <a:ext cx="0" cy="586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6172200"/>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525" y="5468420"/>
            <a:ext cx="609600" cy="369332"/>
          </a:xfrm>
          <a:prstGeom prst="rect">
            <a:avLst/>
          </a:prstGeom>
          <a:noFill/>
        </p:spPr>
        <p:txBody>
          <a:bodyPr wrap="square" rtlCol="0">
            <a:spAutoFit/>
          </a:bodyPr>
          <a:lstStyle/>
          <a:p>
            <a:r>
              <a:rPr lang="en-US" b="1" dirty="0" smtClean="0">
                <a:solidFill>
                  <a:srgbClr val="FFFF00"/>
                </a:solidFill>
              </a:rPr>
              <a:t>$5</a:t>
            </a:r>
            <a:endParaRPr lang="en-US" b="1" dirty="0">
              <a:solidFill>
                <a:srgbClr val="FFFF00"/>
              </a:solidFill>
            </a:endParaRPr>
          </a:p>
        </p:txBody>
      </p:sp>
      <p:sp>
        <p:nvSpPr>
          <p:cNvPr id="12" name="TextBox 11"/>
          <p:cNvSpPr txBox="1"/>
          <p:nvPr/>
        </p:nvSpPr>
        <p:spPr>
          <a:xfrm>
            <a:off x="-57150" y="4510919"/>
            <a:ext cx="609600" cy="369332"/>
          </a:xfrm>
          <a:prstGeom prst="rect">
            <a:avLst/>
          </a:prstGeom>
          <a:noFill/>
        </p:spPr>
        <p:txBody>
          <a:bodyPr wrap="square" rtlCol="0">
            <a:spAutoFit/>
          </a:bodyPr>
          <a:lstStyle/>
          <a:p>
            <a:r>
              <a:rPr lang="en-US" b="1" dirty="0" smtClean="0">
                <a:solidFill>
                  <a:srgbClr val="FFFF00"/>
                </a:solidFill>
              </a:rPr>
              <a:t>$10</a:t>
            </a:r>
            <a:endParaRPr lang="en-US" b="1" dirty="0">
              <a:solidFill>
                <a:srgbClr val="FFFF00"/>
              </a:solidFill>
            </a:endParaRPr>
          </a:p>
        </p:txBody>
      </p:sp>
      <p:sp>
        <p:nvSpPr>
          <p:cNvPr id="13" name="TextBox 12"/>
          <p:cNvSpPr txBox="1"/>
          <p:nvPr/>
        </p:nvSpPr>
        <p:spPr>
          <a:xfrm>
            <a:off x="-57150" y="3562111"/>
            <a:ext cx="609600" cy="369332"/>
          </a:xfrm>
          <a:prstGeom prst="rect">
            <a:avLst/>
          </a:prstGeom>
          <a:noFill/>
        </p:spPr>
        <p:txBody>
          <a:bodyPr wrap="square" rtlCol="0">
            <a:spAutoFit/>
          </a:bodyPr>
          <a:lstStyle/>
          <a:p>
            <a:r>
              <a:rPr lang="en-US" b="1" dirty="0" smtClean="0">
                <a:solidFill>
                  <a:srgbClr val="FFFF00"/>
                </a:solidFill>
              </a:rPr>
              <a:t>$20</a:t>
            </a:r>
            <a:endParaRPr lang="en-US" b="1" dirty="0">
              <a:solidFill>
                <a:srgbClr val="FFFF00"/>
              </a:solidFill>
            </a:endParaRPr>
          </a:p>
        </p:txBody>
      </p:sp>
      <p:sp>
        <p:nvSpPr>
          <p:cNvPr id="14" name="TextBox 13"/>
          <p:cNvSpPr txBox="1"/>
          <p:nvPr/>
        </p:nvSpPr>
        <p:spPr>
          <a:xfrm>
            <a:off x="-57150" y="2514600"/>
            <a:ext cx="609600" cy="369332"/>
          </a:xfrm>
          <a:prstGeom prst="rect">
            <a:avLst/>
          </a:prstGeom>
          <a:noFill/>
        </p:spPr>
        <p:txBody>
          <a:bodyPr wrap="square" rtlCol="0">
            <a:spAutoFit/>
          </a:bodyPr>
          <a:lstStyle/>
          <a:p>
            <a:r>
              <a:rPr lang="en-US" b="1" dirty="0" smtClean="0">
                <a:solidFill>
                  <a:srgbClr val="FFFF00"/>
                </a:solidFill>
              </a:rPr>
              <a:t>$30</a:t>
            </a:r>
            <a:endParaRPr lang="en-US" b="1" dirty="0">
              <a:solidFill>
                <a:srgbClr val="FFFF00"/>
              </a:solidFill>
            </a:endParaRPr>
          </a:p>
        </p:txBody>
      </p:sp>
      <p:sp>
        <p:nvSpPr>
          <p:cNvPr id="15" name="TextBox 14"/>
          <p:cNvSpPr txBox="1"/>
          <p:nvPr/>
        </p:nvSpPr>
        <p:spPr>
          <a:xfrm>
            <a:off x="-19050" y="1524000"/>
            <a:ext cx="609600" cy="369332"/>
          </a:xfrm>
          <a:prstGeom prst="rect">
            <a:avLst/>
          </a:prstGeom>
          <a:noFill/>
        </p:spPr>
        <p:txBody>
          <a:bodyPr wrap="square" rtlCol="0">
            <a:spAutoFit/>
          </a:bodyPr>
          <a:lstStyle/>
          <a:p>
            <a:r>
              <a:rPr lang="en-US" b="1" dirty="0" smtClean="0">
                <a:solidFill>
                  <a:srgbClr val="FFFF00"/>
                </a:solidFill>
              </a:rPr>
              <a:t>$40</a:t>
            </a:r>
            <a:endParaRPr lang="en-US" b="1" dirty="0">
              <a:solidFill>
                <a:srgbClr val="FFFF00"/>
              </a:solidFill>
            </a:endParaRPr>
          </a:p>
        </p:txBody>
      </p:sp>
      <p:sp>
        <p:nvSpPr>
          <p:cNvPr id="16" name="TextBox 15"/>
          <p:cNvSpPr txBox="1"/>
          <p:nvPr/>
        </p:nvSpPr>
        <p:spPr>
          <a:xfrm>
            <a:off x="14287" y="717588"/>
            <a:ext cx="609600" cy="369332"/>
          </a:xfrm>
          <a:prstGeom prst="rect">
            <a:avLst/>
          </a:prstGeom>
          <a:noFill/>
        </p:spPr>
        <p:txBody>
          <a:bodyPr wrap="square" rtlCol="0">
            <a:spAutoFit/>
          </a:bodyPr>
          <a:lstStyle/>
          <a:p>
            <a:r>
              <a:rPr lang="en-US" b="1" dirty="0" smtClean="0">
                <a:solidFill>
                  <a:srgbClr val="FFFF00"/>
                </a:solidFill>
              </a:rPr>
              <a:t>$50</a:t>
            </a:r>
            <a:endParaRPr lang="en-US" b="1" dirty="0">
              <a:solidFill>
                <a:srgbClr val="FFFF00"/>
              </a:solidFill>
            </a:endParaRPr>
          </a:p>
        </p:txBody>
      </p:sp>
      <p:pic>
        <p:nvPicPr>
          <p:cNvPr id="17" name="Picture 2" descr="http://img.ehowcdn.com/article-new-thumbnail/ds-photo/59/241/fotolia_1904830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311" y="283607"/>
            <a:ext cx="2144714" cy="14250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onstructionequip.net/wp-content/uploads/2009/03/3_b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30" y="103561"/>
            <a:ext cx="1338863" cy="892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diyhousetips.com/wp-content/uploads/2010/03/cut-down-t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991" y="1500277"/>
            <a:ext cx="2080684" cy="1383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Qlypc8eJ9L5-QtC7OtMc3DF2ojr-9a_uS96DmbBmiNbtp6vRI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74" y="3058593"/>
            <a:ext cx="1544061" cy="102750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33412" y="6230421"/>
            <a:ext cx="8510588" cy="461665"/>
          </a:xfrm>
          <a:prstGeom prst="rect">
            <a:avLst/>
          </a:prstGeom>
          <a:noFill/>
        </p:spPr>
        <p:txBody>
          <a:bodyPr wrap="square" rtlCol="0">
            <a:spAutoFit/>
          </a:bodyPr>
          <a:lstStyle/>
          <a:p>
            <a:r>
              <a:rPr lang="en-US" sz="2400" dirty="0" smtClean="0">
                <a:solidFill>
                  <a:srgbClr val="FFFF00"/>
                </a:solidFill>
              </a:rPr>
              <a:t>   0             50             100              200                400</a:t>
            </a:r>
            <a:endParaRPr lang="en-US" sz="2400" dirty="0">
              <a:solidFill>
                <a:srgbClr val="FFFF00"/>
              </a:solidFill>
            </a:endParaRPr>
          </a:p>
        </p:txBody>
      </p:sp>
      <p:sp>
        <p:nvSpPr>
          <p:cNvPr id="8" name="Rectangle 7"/>
          <p:cNvSpPr/>
          <p:nvPr/>
        </p:nvSpPr>
        <p:spPr>
          <a:xfrm>
            <a:off x="5867400" y="355873"/>
            <a:ext cx="838200" cy="28826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24360" y="1092752"/>
            <a:ext cx="838201" cy="160651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09897" y="3276599"/>
            <a:ext cx="838201" cy="9951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52601" y="4271721"/>
            <a:ext cx="723900" cy="6085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2800" y="2699266"/>
            <a:ext cx="1600200" cy="923330"/>
          </a:xfrm>
          <a:prstGeom prst="rect">
            <a:avLst/>
          </a:prstGeom>
          <a:noFill/>
        </p:spPr>
        <p:txBody>
          <a:bodyPr wrap="square" rtlCol="0">
            <a:spAutoFit/>
          </a:bodyPr>
          <a:lstStyle/>
          <a:p>
            <a:r>
              <a:rPr lang="en-US" b="1" dirty="0" smtClean="0">
                <a:solidFill>
                  <a:schemeClr val="bg1"/>
                </a:solidFill>
              </a:rPr>
              <a:t>Gasoline goes from $2 to $6</a:t>
            </a:r>
          </a:p>
          <a:p>
            <a:endParaRPr lang="en-US" dirty="0">
              <a:solidFill>
                <a:schemeClr val="bg1"/>
              </a:solidFill>
            </a:endParaRPr>
          </a:p>
        </p:txBody>
      </p:sp>
    </p:spTree>
    <p:extLst>
      <p:ext uri="{BB962C8B-B14F-4D97-AF65-F5344CB8AC3E}">
        <p14:creationId xmlns:p14="http://schemas.microsoft.com/office/powerpoint/2010/main" val="3539268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i53.tinypic.com/34hvpjo.jp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362200"/>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14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i53.tinypic.com/34hvpjo.jp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
            <a:ext cx="83058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503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OVERVIEW</a:t>
            </a:r>
            <a:endParaRPr lang="en-US" dirty="0">
              <a:solidFill>
                <a:schemeClr val="bg1"/>
              </a:solidFill>
            </a:endParaRPr>
          </a:p>
        </p:txBody>
      </p:sp>
      <p:sp>
        <p:nvSpPr>
          <p:cNvPr id="3" name="Content Placeholder 2"/>
          <p:cNvSpPr>
            <a:spLocks noGrp="1"/>
          </p:cNvSpPr>
          <p:nvPr>
            <p:ph idx="1"/>
          </p:nvPr>
        </p:nvSpPr>
        <p:spPr>
          <a:xfrm>
            <a:off x="609600" y="1371600"/>
            <a:ext cx="8382000" cy="4525963"/>
          </a:xfrm>
        </p:spPr>
        <p:txBody>
          <a:bodyPr>
            <a:normAutofit/>
          </a:bodyPr>
          <a:lstStyle/>
          <a:p>
            <a:r>
              <a:rPr lang="en-US" sz="3600" b="1" dirty="0" smtClean="0">
                <a:solidFill>
                  <a:srgbClr val="FFFF00"/>
                </a:solidFill>
              </a:rPr>
              <a:t>First Principles</a:t>
            </a:r>
          </a:p>
          <a:p>
            <a:pPr lvl="1"/>
            <a:r>
              <a:rPr lang="en-US" b="1" dirty="0" smtClean="0">
                <a:solidFill>
                  <a:srgbClr val="FFFF00"/>
                </a:solidFill>
              </a:rPr>
              <a:t>Energy</a:t>
            </a:r>
          </a:p>
          <a:p>
            <a:pPr lvl="1"/>
            <a:r>
              <a:rPr lang="en-US" b="1" dirty="0" smtClean="0">
                <a:solidFill>
                  <a:srgbClr val="FFFF00"/>
                </a:solidFill>
              </a:rPr>
              <a:t>Money/economics</a:t>
            </a:r>
          </a:p>
          <a:p>
            <a:pPr lvl="1"/>
            <a:r>
              <a:rPr lang="en-US" b="1" dirty="0" smtClean="0">
                <a:solidFill>
                  <a:srgbClr val="FFFF00"/>
                </a:solidFill>
              </a:rPr>
              <a:t>Human Behavior</a:t>
            </a:r>
          </a:p>
          <a:p>
            <a:pPr lvl="1"/>
            <a:r>
              <a:rPr lang="en-US" b="1" dirty="0" smtClean="0">
                <a:solidFill>
                  <a:srgbClr val="FFFF00"/>
                </a:solidFill>
              </a:rPr>
              <a:t>Environment</a:t>
            </a:r>
          </a:p>
          <a:p>
            <a:pPr marL="457200" lvl="1" indent="0">
              <a:buNone/>
            </a:pPr>
            <a:endParaRPr lang="en-US" b="1" dirty="0" smtClean="0">
              <a:solidFill>
                <a:srgbClr val="FFFF00"/>
              </a:solidFill>
            </a:endParaRPr>
          </a:p>
          <a:p>
            <a:r>
              <a:rPr lang="en-US" sz="3600" b="1" dirty="0" smtClean="0">
                <a:solidFill>
                  <a:srgbClr val="FFFF00"/>
                </a:solidFill>
              </a:rPr>
              <a:t>Synthesis: the present and the future</a:t>
            </a:r>
          </a:p>
          <a:p>
            <a:r>
              <a:rPr lang="en-US" sz="3600" b="1" dirty="0" smtClean="0">
                <a:solidFill>
                  <a:srgbClr val="FFFF00"/>
                </a:solidFill>
              </a:rPr>
              <a:t>What to do</a:t>
            </a:r>
          </a:p>
          <a:p>
            <a:pPr marL="0" indent="0">
              <a:buNone/>
            </a:pPr>
            <a:endParaRPr lang="en-US" b="1" dirty="0" smtClean="0">
              <a:solidFill>
                <a:srgbClr val="FFFF00"/>
              </a:solidFill>
            </a:endParaRPr>
          </a:p>
          <a:p>
            <a:endParaRPr lang="en-US" dirty="0">
              <a:solidFill>
                <a:schemeClr val="bg1"/>
              </a:solidFill>
            </a:endParaRPr>
          </a:p>
        </p:txBody>
      </p:sp>
    </p:spTree>
    <p:extLst>
      <p:ext uri="{BB962C8B-B14F-4D97-AF65-F5344CB8AC3E}">
        <p14:creationId xmlns:p14="http://schemas.microsoft.com/office/powerpoint/2010/main" val="4221553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14" y="762000"/>
            <a:ext cx="6831698" cy="5742161"/>
          </a:xfrm>
          <a:prstGeom prst="rect">
            <a:avLst/>
          </a:prstGeom>
        </p:spPr>
      </p:pic>
      <p:sp>
        <p:nvSpPr>
          <p:cNvPr id="3" name="TextBox 2"/>
          <p:cNvSpPr txBox="1"/>
          <p:nvPr/>
        </p:nvSpPr>
        <p:spPr>
          <a:xfrm>
            <a:off x="7010400" y="1143000"/>
            <a:ext cx="2057400" cy="3539430"/>
          </a:xfrm>
          <a:prstGeom prst="rect">
            <a:avLst/>
          </a:prstGeom>
          <a:noFill/>
        </p:spPr>
        <p:txBody>
          <a:bodyPr wrap="square" rtlCol="0">
            <a:spAutoFit/>
          </a:bodyPr>
          <a:lstStyle/>
          <a:p>
            <a:r>
              <a:rPr lang="en-US" sz="2800" dirty="0" smtClean="0">
                <a:solidFill>
                  <a:srgbClr val="FFFF00"/>
                </a:solidFill>
              </a:rPr>
              <a:t>Quantity and price of applied energy are key drivers of economic output </a:t>
            </a:r>
            <a:r>
              <a:rPr lang="en-US" sz="2800" b="1" i="1" dirty="0" smtClean="0">
                <a:solidFill>
                  <a:srgbClr val="FFFF00"/>
                </a:solidFill>
              </a:rPr>
              <a:t>in any society</a:t>
            </a:r>
            <a:endParaRPr lang="en-US" sz="2800" b="1" i="1" dirty="0">
              <a:solidFill>
                <a:srgbClr val="FFFF00"/>
              </a:solidFill>
            </a:endParaRPr>
          </a:p>
        </p:txBody>
      </p:sp>
      <p:sp>
        <p:nvSpPr>
          <p:cNvPr id="4" name="TextBox 3"/>
          <p:cNvSpPr txBox="1"/>
          <p:nvPr/>
        </p:nvSpPr>
        <p:spPr>
          <a:xfrm>
            <a:off x="685800" y="16598"/>
            <a:ext cx="6172200" cy="646331"/>
          </a:xfrm>
          <a:prstGeom prst="rect">
            <a:avLst/>
          </a:prstGeom>
          <a:noFill/>
        </p:spPr>
        <p:txBody>
          <a:bodyPr wrap="square" rtlCol="0">
            <a:spAutoFit/>
          </a:bodyPr>
          <a:lstStyle/>
          <a:p>
            <a:r>
              <a:rPr lang="en-US" sz="3600" dirty="0" smtClean="0">
                <a:solidFill>
                  <a:schemeClr val="bg1"/>
                </a:solidFill>
              </a:rPr>
              <a:t>Humans / energy Cost Ratios</a:t>
            </a:r>
            <a:endParaRPr lang="en-US" sz="3600" dirty="0">
              <a:solidFill>
                <a:schemeClr val="bg1"/>
              </a:solidFill>
            </a:endParaRPr>
          </a:p>
        </p:txBody>
      </p:sp>
      <p:sp>
        <p:nvSpPr>
          <p:cNvPr id="5" name="TextBox 4"/>
          <p:cNvSpPr txBox="1"/>
          <p:nvPr/>
        </p:nvSpPr>
        <p:spPr>
          <a:xfrm>
            <a:off x="1295400" y="6550223"/>
            <a:ext cx="3200400" cy="307777"/>
          </a:xfrm>
          <a:prstGeom prst="rect">
            <a:avLst/>
          </a:prstGeom>
          <a:noFill/>
        </p:spPr>
        <p:txBody>
          <a:bodyPr wrap="square" rtlCol="0">
            <a:spAutoFit/>
          </a:bodyPr>
          <a:lstStyle/>
          <a:p>
            <a:r>
              <a:rPr lang="en-US" sz="1400" dirty="0" smtClean="0">
                <a:solidFill>
                  <a:schemeClr val="bg1"/>
                </a:solidFill>
              </a:rPr>
              <a:t>Source: IEA, EIA, IIER, others</a:t>
            </a:r>
            <a:endParaRPr lang="en-US" sz="1400" dirty="0">
              <a:solidFill>
                <a:schemeClr val="bg1"/>
              </a:solidFill>
            </a:endParaRPr>
          </a:p>
        </p:txBody>
      </p:sp>
    </p:spTree>
    <p:extLst>
      <p:ext uri="{BB962C8B-B14F-4D97-AF65-F5344CB8AC3E}">
        <p14:creationId xmlns:p14="http://schemas.microsoft.com/office/powerpoint/2010/main" val="4232008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dwolff.com/sites/default/files/graph_april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73" y="914400"/>
            <a:ext cx="8121160" cy="5315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1" y="3772"/>
            <a:ext cx="7776632" cy="954107"/>
          </a:xfrm>
          <a:prstGeom prst="rect">
            <a:avLst/>
          </a:prstGeom>
          <a:noFill/>
        </p:spPr>
        <p:txBody>
          <a:bodyPr wrap="square" rtlCol="0">
            <a:spAutoFit/>
          </a:bodyPr>
          <a:lstStyle/>
          <a:p>
            <a:r>
              <a:rPr lang="en-US" sz="2800" dirty="0" smtClean="0">
                <a:solidFill>
                  <a:schemeClr val="bg1"/>
                </a:solidFill>
              </a:rPr>
              <a:t>Fossil ‘magic’ increasingly went more towards productivity, than wages</a:t>
            </a:r>
            <a:endParaRPr lang="en-US" sz="2800" dirty="0">
              <a:solidFill>
                <a:schemeClr val="bg1"/>
              </a:solidFill>
            </a:endParaRPr>
          </a:p>
        </p:txBody>
      </p:sp>
      <p:sp>
        <p:nvSpPr>
          <p:cNvPr id="3" name="TextBox 2"/>
          <p:cNvSpPr txBox="1"/>
          <p:nvPr/>
        </p:nvSpPr>
        <p:spPr>
          <a:xfrm>
            <a:off x="5334000" y="6239124"/>
            <a:ext cx="3886200" cy="369332"/>
          </a:xfrm>
          <a:prstGeom prst="rect">
            <a:avLst/>
          </a:prstGeom>
          <a:noFill/>
        </p:spPr>
        <p:txBody>
          <a:bodyPr wrap="square" rtlCol="0">
            <a:spAutoFit/>
          </a:bodyPr>
          <a:lstStyle/>
          <a:p>
            <a:r>
              <a:rPr lang="en-US" dirty="0" smtClean="0">
                <a:solidFill>
                  <a:srgbClr val="FFFF00"/>
                </a:solidFill>
              </a:rPr>
              <a:t>Richard Wolff, U-Mass Amherst</a:t>
            </a:r>
            <a:endParaRPr lang="en-US" dirty="0">
              <a:solidFill>
                <a:srgbClr val="FFFF00"/>
              </a:solidFill>
            </a:endParaRPr>
          </a:p>
        </p:txBody>
      </p:sp>
    </p:spTree>
    <p:extLst>
      <p:ext uri="{BB962C8B-B14F-4D97-AF65-F5344CB8AC3E}">
        <p14:creationId xmlns:p14="http://schemas.microsoft.com/office/powerpoint/2010/main" val="3770873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yarddude.com/wp-content/uploads/2014/03/Best-Cordless-Weed-Tri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3" y="2321055"/>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ncrypted-tbn2.gstatic.com/images?q=tbn:ANd9GcQ6qUDAcAdvv6pyQAFkYLBMk6iZsctfQmWWJ3T-B9o7Ka7Os8_Y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576" y="2582330"/>
            <a:ext cx="3048000" cy="20682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eesc.europa.eu/resources/toolip/img-thumb/2012/01/10/energy-efficiency-improvement-extra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6125" y="2895600"/>
            <a:ext cx="1754981" cy="17549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businessweek.com/ss/07/07/0727_alternative_energy/image/slid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4224" y="3276600"/>
            <a:ext cx="1571624"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029200"/>
            <a:ext cx="2057400" cy="830997"/>
          </a:xfrm>
          <a:prstGeom prst="rect">
            <a:avLst/>
          </a:prstGeom>
          <a:noFill/>
        </p:spPr>
        <p:txBody>
          <a:bodyPr wrap="square" rtlCol="0">
            <a:spAutoFit/>
          </a:bodyPr>
          <a:lstStyle/>
          <a:p>
            <a:r>
              <a:rPr lang="en-US" sz="2400" dirty="0" smtClean="0">
                <a:solidFill>
                  <a:schemeClr val="bg1"/>
                </a:solidFill>
              </a:rPr>
              <a:t>Human Labor Replacement</a:t>
            </a:r>
            <a:endParaRPr lang="en-US" sz="2400" dirty="0">
              <a:solidFill>
                <a:schemeClr val="bg1"/>
              </a:solidFill>
            </a:endParaRPr>
          </a:p>
        </p:txBody>
      </p:sp>
      <p:sp>
        <p:nvSpPr>
          <p:cNvPr id="6" name="TextBox 5"/>
          <p:cNvSpPr txBox="1"/>
          <p:nvPr/>
        </p:nvSpPr>
        <p:spPr>
          <a:xfrm>
            <a:off x="3118919" y="5029199"/>
            <a:ext cx="2057400" cy="830997"/>
          </a:xfrm>
          <a:prstGeom prst="rect">
            <a:avLst/>
          </a:prstGeom>
          <a:noFill/>
        </p:spPr>
        <p:txBody>
          <a:bodyPr wrap="square" rtlCol="0">
            <a:spAutoFit/>
          </a:bodyPr>
          <a:lstStyle/>
          <a:p>
            <a:r>
              <a:rPr lang="en-US" sz="2400" dirty="0" smtClean="0">
                <a:solidFill>
                  <a:schemeClr val="bg1"/>
                </a:solidFill>
              </a:rPr>
              <a:t>New resource Conversions</a:t>
            </a:r>
            <a:endParaRPr lang="en-US" sz="2400" dirty="0">
              <a:solidFill>
                <a:schemeClr val="bg1"/>
              </a:solidFill>
            </a:endParaRPr>
          </a:p>
        </p:txBody>
      </p:sp>
      <p:sp>
        <p:nvSpPr>
          <p:cNvPr id="13" name="TextBox 12"/>
          <p:cNvSpPr txBox="1"/>
          <p:nvPr/>
        </p:nvSpPr>
        <p:spPr>
          <a:xfrm>
            <a:off x="5253087" y="5029200"/>
            <a:ext cx="2347204" cy="830997"/>
          </a:xfrm>
          <a:prstGeom prst="rect">
            <a:avLst/>
          </a:prstGeom>
          <a:noFill/>
        </p:spPr>
        <p:txBody>
          <a:bodyPr wrap="square" rtlCol="0">
            <a:spAutoFit/>
          </a:bodyPr>
          <a:lstStyle/>
          <a:p>
            <a:r>
              <a:rPr lang="en-US" sz="2400" dirty="0" smtClean="0">
                <a:solidFill>
                  <a:schemeClr val="bg1"/>
                </a:solidFill>
              </a:rPr>
              <a:t>Resource/Energy </a:t>
            </a:r>
          </a:p>
          <a:p>
            <a:r>
              <a:rPr lang="en-US" sz="2400" dirty="0" smtClean="0">
                <a:solidFill>
                  <a:schemeClr val="bg1"/>
                </a:solidFill>
              </a:rPr>
              <a:t>Efficiency</a:t>
            </a:r>
            <a:endParaRPr lang="en-US" sz="2400" dirty="0">
              <a:solidFill>
                <a:schemeClr val="bg1"/>
              </a:solidFill>
            </a:endParaRPr>
          </a:p>
        </p:txBody>
      </p:sp>
      <p:sp>
        <p:nvSpPr>
          <p:cNvPr id="7" name="TextBox 6"/>
          <p:cNvSpPr txBox="1"/>
          <p:nvPr/>
        </p:nvSpPr>
        <p:spPr>
          <a:xfrm>
            <a:off x="7641880" y="4844533"/>
            <a:ext cx="1523999" cy="1200329"/>
          </a:xfrm>
          <a:prstGeom prst="rect">
            <a:avLst/>
          </a:prstGeom>
          <a:noFill/>
        </p:spPr>
        <p:txBody>
          <a:bodyPr wrap="square" rtlCol="0">
            <a:spAutoFit/>
          </a:bodyPr>
          <a:lstStyle/>
          <a:p>
            <a:r>
              <a:rPr lang="en-US" sz="2400" dirty="0" smtClean="0">
                <a:solidFill>
                  <a:schemeClr val="bg1"/>
                </a:solidFill>
              </a:rPr>
              <a:t>New</a:t>
            </a:r>
          </a:p>
          <a:p>
            <a:r>
              <a:rPr lang="en-US" sz="2400" dirty="0" smtClean="0">
                <a:solidFill>
                  <a:schemeClr val="bg1"/>
                </a:solidFill>
              </a:rPr>
              <a:t>Energy Creation</a:t>
            </a:r>
            <a:endParaRPr lang="en-US" sz="2400" dirty="0">
              <a:solidFill>
                <a:schemeClr val="bg1"/>
              </a:solidFill>
            </a:endParaRPr>
          </a:p>
        </p:txBody>
      </p:sp>
      <p:sp>
        <p:nvSpPr>
          <p:cNvPr id="2" name="TextBox 1"/>
          <p:cNvSpPr txBox="1"/>
          <p:nvPr/>
        </p:nvSpPr>
        <p:spPr>
          <a:xfrm>
            <a:off x="685799" y="457200"/>
            <a:ext cx="7718079" cy="646331"/>
          </a:xfrm>
          <a:prstGeom prst="rect">
            <a:avLst/>
          </a:prstGeom>
          <a:noFill/>
        </p:spPr>
        <p:txBody>
          <a:bodyPr wrap="square" rtlCol="0">
            <a:spAutoFit/>
          </a:bodyPr>
          <a:lstStyle/>
          <a:p>
            <a:r>
              <a:rPr lang="en-US" sz="3600" dirty="0" smtClean="0">
                <a:solidFill>
                  <a:srgbClr val="FFFF00"/>
                </a:solidFill>
              </a:rPr>
              <a:t>How does technology relate to energy?</a:t>
            </a:r>
            <a:endParaRPr lang="en-US" sz="3600" dirty="0">
              <a:solidFill>
                <a:srgbClr val="FFFF00"/>
              </a:solidFill>
            </a:endParaRPr>
          </a:p>
        </p:txBody>
      </p:sp>
    </p:spTree>
    <p:extLst>
      <p:ext uri="{BB962C8B-B14F-4D97-AF65-F5344CB8AC3E}">
        <p14:creationId xmlns:p14="http://schemas.microsoft.com/office/powerpoint/2010/main" val="3518179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191000" y="76200"/>
            <a:ext cx="4495800" cy="308270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8200" y="469702"/>
            <a:ext cx="3733800" cy="2308324"/>
          </a:xfrm>
          <a:prstGeom prst="rect">
            <a:avLst/>
          </a:prstGeom>
          <a:noFill/>
        </p:spPr>
        <p:txBody>
          <a:bodyPr wrap="square" rtlCol="0">
            <a:spAutoFit/>
          </a:bodyPr>
          <a:lstStyle/>
          <a:p>
            <a:r>
              <a:rPr lang="en-US" sz="2400" b="1" dirty="0" smtClean="0"/>
              <a:t>Wait son.  There are plenty of energy and resources and they get cheaper over time. More money and more technology will access all the energy we need.</a:t>
            </a:r>
            <a:endParaRPr lang="en-US" sz="2400" b="1" dirty="0"/>
          </a:p>
        </p:txBody>
      </p:sp>
      <p:pic>
        <p:nvPicPr>
          <p:cNvPr id="14338" name="Picture 2" descr="http://www.thestar.com/content/dam/thestar/news/canada/2013/11/01/conservatives_envision_future_without_stephen_harper_hbert/stephen_har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971800"/>
            <a:ext cx="4181818" cy="347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930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andrewellispaintings.com/images/shop/premier-collection/chase_is_on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21920"/>
            <a:ext cx="8839199"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302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cons.iconarchive.com/icons/greg-barnes/vintage-kitchen/256/Toast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85518"/>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624" y="533400"/>
            <a:ext cx="5126885" cy="5866636"/>
          </a:xfrm>
          <a:prstGeom prst="rect">
            <a:avLst/>
          </a:prstGeom>
        </p:spPr>
      </p:pic>
      <p:sp>
        <p:nvSpPr>
          <p:cNvPr id="19" name="Freeform 18"/>
          <p:cNvSpPr/>
          <p:nvPr/>
        </p:nvSpPr>
        <p:spPr>
          <a:xfrm>
            <a:off x="304800" y="76200"/>
            <a:ext cx="8229600" cy="5867399"/>
          </a:xfrm>
          <a:custGeom>
            <a:avLst/>
            <a:gdLst>
              <a:gd name="connsiteX0" fmla="*/ 0 w 6174463"/>
              <a:gd name="connsiteY0" fmla="*/ 0 h 4095499"/>
              <a:gd name="connsiteX1" fmla="*/ 2697932 w 6174463"/>
              <a:gd name="connsiteY1" fmla="*/ 3494638 h 4095499"/>
              <a:gd name="connsiteX2" fmla="*/ 6174463 w 6174463"/>
              <a:gd name="connsiteY2" fmla="*/ 4092167 h 4095499"/>
              <a:gd name="connsiteX3" fmla="*/ 6174463 w 6174463"/>
              <a:gd name="connsiteY3" fmla="*/ 4092167 h 4095499"/>
              <a:gd name="connsiteX4" fmla="*/ 6174463 w 6174463"/>
              <a:gd name="connsiteY4" fmla="*/ 4092167 h 4095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463" h="4095499">
                <a:moveTo>
                  <a:pt x="0" y="0"/>
                </a:moveTo>
                <a:cubicBezTo>
                  <a:pt x="834427" y="1406305"/>
                  <a:pt x="1668855" y="2812610"/>
                  <a:pt x="2697932" y="3494638"/>
                </a:cubicBezTo>
                <a:cubicBezTo>
                  <a:pt x="3727009" y="4176666"/>
                  <a:pt x="6174463" y="4092167"/>
                  <a:pt x="6174463" y="4092167"/>
                </a:cubicBezTo>
                <a:lnTo>
                  <a:pt x="6174463" y="4092167"/>
                </a:lnTo>
                <a:lnTo>
                  <a:pt x="6174463" y="4092167"/>
                </a:lnTo>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81000" y="76200"/>
            <a:ext cx="8229599" cy="4589797"/>
          </a:xfrm>
          <a:custGeom>
            <a:avLst/>
            <a:gdLst>
              <a:gd name="connsiteX0" fmla="*/ 0 w 6074875"/>
              <a:gd name="connsiteY0" fmla="*/ 0 h 2942067"/>
              <a:gd name="connsiteX1" fmla="*/ 2725093 w 6074875"/>
              <a:gd name="connsiteY1" fmla="*/ 2924270 h 2942067"/>
              <a:gd name="connsiteX2" fmla="*/ 6074875 w 6074875"/>
              <a:gd name="connsiteY2" fmla="*/ 1004935 h 2942067"/>
            </a:gdLst>
            <a:ahLst/>
            <a:cxnLst>
              <a:cxn ang="0">
                <a:pos x="connsiteX0" y="connsiteY0"/>
              </a:cxn>
              <a:cxn ang="0">
                <a:pos x="connsiteX1" y="connsiteY1"/>
              </a:cxn>
              <a:cxn ang="0">
                <a:pos x="connsiteX2" y="connsiteY2"/>
              </a:cxn>
            </a:cxnLst>
            <a:rect l="l" t="t" r="r" b="b"/>
            <a:pathLst>
              <a:path w="6074875" h="2942067">
                <a:moveTo>
                  <a:pt x="0" y="0"/>
                </a:moveTo>
                <a:cubicBezTo>
                  <a:pt x="856307" y="1378390"/>
                  <a:pt x="1712614" y="2756781"/>
                  <a:pt x="2725093" y="2924270"/>
                </a:cubicBezTo>
                <a:cubicBezTo>
                  <a:pt x="3737572" y="3091759"/>
                  <a:pt x="4906223" y="2048347"/>
                  <a:pt x="6074875" y="1004935"/>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1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20852"/>
            <a:ext cx="8896810" cy="3785488"/>
          </a:xfrm>
          <a:prstGeom prst="rect">
            <a:avLst/>
          </a:prstGeom>
        </p:spPr>
      </p:pic>
    </p:spTree>
    <p:extLst>
      <p:ext uri="{BB962C8B-B14F-4D97-AF65-F5344CB8AC3E}">
        <p14:creationId xmlns:p14="http://schemas.microsoft.com/office/powerpoint/2010/main" val="237370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3581400" y="228600"/>
            <a:ext cx="4495800" cy="308270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67200" y="615790"/>
            <a:ext cx="3429000" cy="2308324"/>
          </a:xfrm>
          <a:prstGeom prst="rect">
            <a:avLst/>
          </a:prstGeom>
          <a:noFill/>
        </p:spPr>
        <p:txBody>
          <a:bodyPr wrap="square" rtlCol="0">
            <a:spAutoFit/>
          </a:bodyPr>
          <a:lstStyle/>
          <a:p>
            <a:r>
              <a:rPr lang="en-US" sz="2400" b="1" dirty="0" smtClean="0"/>
              <a:t>Yes but the US is going to be the new Saudi Arabia. Bakken Shale, </a:t>
            </a:r>
            <a:r>
              <a:rPr lang="en-US" sz="2400" b="1" dirty="0" err="1" smtClean="0"/>
              <a:t>etc</a:t>
            </a:r>
            <a:r>
              <a:rPr lang="en-US" sz="2400" b="1" dirty="0" smtClean="0"/>
              <a:t> – Canada has literally have hundreds of years of fossil fuels in the ground.</a:t>
            </a:r>
            <a:endParaRPr lang="en-US" sz="2400" b="1" dirty="0"/>
          </a:p>
        </p:txBody>
      </p:sp>
      <p:pic>
        <p:nvPicPr>
          <p:cNvPr id="6" name="Picture 2" descr="http://cdn.ipolitics.ca/wp-content/uploads/2014/02/058417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6576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00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18" y="681990"/>
            <a:ext cx="8528482" cy="5490210"/>
          </a:xfrm>
          <a:prstGeom prst="rect">
            <a:avLst/>
          </a:prstGeom>
        </p:spPr>
      </p:pic>
      <p:cxnSp>
        <p:nvCxnSpPr>
          <p:cNvPr id="4" name="Straight Connector 3"/>
          <p:cNvCxnSpPr/>
          <p:nvPr/>
        </p:nvCxnSpPr>
        <p:spPr>
          <a:xfrm flipV="1">
            <a:off x="571500" y="6172200"/>
            <a:ext cx="381000" cy="457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937034" y="5791200"/>
            <a:ext cx="5715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08534" y="5791200"/>
            <a:ext cx="6477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56234" y="6172200"/>
            <a:ext cx="762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918234" y="5981700"/>
            <a:ext cx="762000" cy="1905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706640" y="5313128"/>
            <a:ext cx="381000"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105369" y="4724400"/>
            <a:ext cx="703238" cy="5887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808607" y="4055828"/>
            <a:ext cx="381000"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181600" y="3399581"/>
            <a:ext cx="381000"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62600" y="2895600"/>
            <a:ext cx="680519" cy="51303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43119" y="2916787"/>
            <a:ext cx="457200" cy="8442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705600" y="2863913"/>
            <a:ext cx="495386" cy="87900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79192" y="2227028"/>
            <a:ext cx="381000"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543800" y="1582972"/>
            <a:ext cx="381000"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924800" y="914400"/>
            <a:ext cx="631308" cy="6685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07887" y="6488668"/>
            <a:ext cx="495300" cy="369332"/>
          </a:xfrm>
          <a:prstGeom prst="rect">
            <a:avLst/>
          </a:prstGeom>
          <a:noFill/>
        </p:spPr>
        <p:txBody>
          <a:bodyPr wrap="square" rtlCol="0">
            <a:spAutoFit/>
          </a:bodyPr>
          <a:lstStyle/>
          <a:p>
            <a:r>
              <a:rPr lang="en-US" dirty="0" smtClean="0">
                <a:solidFill>
                  <a:srgbClr val="FFC000"/>
                </a:solidFill>
              </a:rPr>
              <a:t>$9</a:t>
            </a:r>
            <a:endParaRPr lang="en-US" dirty="0">
              <a:solidFill>
                <a:srgbClr val="FFC000"/>
              </a:solidFill>
            </a:endParaRPr>
          </a:p>
        </p:txBody>
      </p:sp>
      <p:sp>
        <p:nvSpPr>
          <p:cNvPr id="39" name="TextBox 38"/>
          <p:cNvSpPr txBox="1"/>
          <p:nvPr/>
        </p:nvSpPr>
        <p:spPr>
          <a:xfrm>
            <a:off x="7871499" y="324730"/>
            <a:ext cx="737909" cy="369332"/>
          </a:xfrm>
          <a:prstGeom prst="rect">
            <a:avLst/>
          </a:prstGeom>
          <a:noFill/>
        </p:spPr>
        <p:txBody>
          <a:bodyPr wrap="square" rtlCol="0">
            <a:spAutoFit/>
          </a:bodyPr>
          <a:lstStyle/>
          <a:p>
            <a:r>
              <a:rPr lang="en-US" dirty="0" smtClean="0">
                <a:solidFill>
                  <a:srgbClr val="FFC000"/>
                </a:solidFill>
              </a:rPr>
              <a:t>$120</a:t>
            </a:r>
            <a:endParaRPr lang="en-US" dirty="0">
              <a:solidFill>
                <a:srgbClr val="FFC000"/>
              </a:solidFill>
            </a:endParaRPr>
          </a:p>
        </p:txBody>
      </p:sp>
      <p:sp>
        <p:nvSpPr>
          <p:cNvPr id="2" name="TextBox 1"/>
          <p:cNvSpPr txBox="1"/>
          <p:nvPr/>
        </p:nvSpPr>
        <p:spPr>
          <a:xfrm>
            <a:off x="2743201" y="6488668"/>
            <a:ext cx="6262906" cy="276999"/>
          </a:xfrm>
          <a:prstGeom prst="rect">
            <a:avLst/>
          </a:prstGeom>
          <a:noFill/>
        </p:spPr>
        <p:txBody>
          <a:bodyPr wrap="square" rtlCol="0">
            <a:spAutoFit/>
          </a:bodyPr>
          <a:lstStyle/>
          <a:p>
            <a:r>
              <a:rPr lang="en-US" sz="1200" dirty="0" smtClean="0">
                <a:solidFill>
                  <a:schemeClr val="bg1"/>
                </a:solidFill>
              </a:rPr>
              <a:t>Data from: 4/13 Goldman Sachs – “</a:t>
            </a:r>
            <a:r>
              <a:rPr lang="en-US" sz="1200" i="1" dirty="0" smtClean="0">
                <a:solidFill>
                  <a:schemeClr val="bg1"/>
                </a:solidFill>
              </a:rPr>
              <a:t>Higher Long Term Prices required by a troubled industry</a:t>
            </a:r>
            <a:r>
              <a:rPr lang="en-US" sz="1200" dirty="0" smtClean="0">
                <a:solidFill>
                  <a:schemeClr val="bg1"/>
                </a:solidFill>
              </a:rPr>
              <a:t>”</a:t>
            </a:r>
            <a:endParaRPr lang="en-US" sz="1200" dirty="0">
              <a:solidFill>
                <a:schemeClr val="bg1"/>
              </a:solidFill>
            </a:endParaRPr>
          </a:p>
        </p:txBody>
      </p:sp>
    </p:spTree>
    <p:extLst>
      <p:ext uri="{BB962C8B-B14F-4D97-AF65-F5344CB8AC3E}">
        <p14:creationId xmlns:p14="http://schemas.microsoft.com/office/powerpoint/2010/main" val="4191405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OVERVIEW</a:t>
            </a:r>
            <a:endParaRPr lang="en-US" dirty="0">
              <a:solidFill>
                <a:schemeClr val="bg1"/>
              </a:solidFill>
            </a:endParaRPr>
          </a:p>
        </p:txBody>
      </p:sp>
      <p:sp>
        <p:nvSpPr>
          <p:cNvPr id="3" name="Content Placeholder 2"/>
          <p:cNvSpPr>
            <a:spLocks noGrp="1"/>
          </p:cNvSpPr>
          <p:nvPr>
            <p:ph idx="1"/>
          </p:nvPr>
        </p:nvSpPr>
        <p:spPr>
          <a:xfrm>
            <a:off x="609600" y="1371600"/>
            <a:ext cx="8382000" cy="4525963"/>
          </a:xfrm>
        </p:spPr>
        <p:txBody>
          <a:bodyPr>
            <a:normAutofit lnSpcReduction="10000"/>
          </a:bodyPr>
          <a:lstStyle/>
          <a:p>
            <a:r>
              <a:rPr lang="en-US" sz="3600" b="1" dirty="0" smtClean="0">
                <a:solidFill>
                  <a:srgbClr val="FFFF00"/>
                </a:solidFill>
              </a:rPr>
              <a:t>First Principles</a:t>
            </a:r>
          </a:p>
          <a:p>
            <a:pPr lvl="1"/>
            <a:r>
              <a:rPr lang="en-US" b="1" dirty="0" smtClean="0">
                <a:solidFill>
                  <a:srgbClr val="FFFF00"/>
                </a:solidFill>
              </a:rPr>
              <a:t>Energy</a:t>
            </a:r>
          </a:p>
          <a:p>
            <a:pPr lvl="1"/>
            <a:r>
              <a:rPr lang="en-US" sz="3600" b="1" dirty="0" smtClean="0">
                <a:solidFill>
                  <a:schemeClr val="bg1"/>
                </a:solidFill>
              </a:rPr>
              <a:t>****Money/economics****</a:t>
            </a:r>
          </a:p>
          <a:p>
            <a:pPr lvl="1"/>
            <a:r>
              <a:rPr lang="en-US" b="1" dirty="0" smtClean="0">
                <a:solidFill>
                  <a:srgbClr val="FFFF00"/>
                </a:solidFill>
              </a:rPr>
              <a:t>Human Behavior</a:t>
            </a:r>
          </a:p>
          <a:p>
            <a:pPr lvl="1"/>
            <a:r>
              <a:rPr lang="en-US" b="1" dirty="0" smtClean="0">
                <a:solidFill>
                  <a:srgbClr val="FFFF00"/>
                </a:solidFill>
              </a:rPr>
              <a:t>Environment</a:t>
            </a:r>
          </a:p>
          <a:p>
            <a:pPr marL="457200" lvl="1" indent="0">
              <a:buNone/>
            </a:pPr>
            <a:endParaRPr lang="en-US" b="1" dirty="0" smtClean="0">
              <a:solidFill>
                <a:srgbClr val="FFFF00"/>
              </a:solidFill>
            </a:endParaRPr>
          </a:p>
          <a:p>
            <a:r>
              <a:rPr lang="en-US" sz="3600" b="1" dirty="0" smtClean="0">
                <a:solidFill>
                  <a:srgbClr val="FFFF00"/>
                </a:solidFill>
              </a:rPr>
              <a:t>Synthesis: the present and the future</a:t>
            </a:r>
          </a:p>
          <a:p>
            <a:r>
              <a:rPr lang="en-US" sz="3600" b="1" dirty="0" smtClean="0">
                <a:solidFill>
                  <a:srgbClr val="FFFF00"/>
                </a:solidFill>
              </a:rPr>
              <a:t>What to do</a:t>
            </a:r>
          </a:p>
          <a:p>
            <a:pPr marL="0" indent="0">
              <a:buNone/>
            </a:pPr>
            <a:endParaRPr lang="en-US" b="1" dirty="0" smtClean="0">
              <a:solidFill>
                <a:srgbClr val="FFFF00"/>
              </a:solidFill>
            </a:endParaRPr>
          </a:p>
          <a:p>
            <a:endParaRPr lang="en-US" dirty="0">
              <a:solidFill>
                <a:schemeClr val="bg1"/>
              </a:solidFill>
            </a:endParaRPr>
          </a:p>
        </p:txBody>
      </p:sp>
    </p:spTree>
    <p:extLst>
      <p:ext uri="{BB962C8B-B14F-4D97-AF65-F5344CB8AC3E}">
        <p14:creationId xmlns:p14="http://schemas.microsoft.com/office/powerpoint/2010/main" val="2776381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OVERVIEW</a:t>
            </a:r>
            <a:endParaRPr lang="en-US" dirty="0">
              <a:solidFill>
                <a:schemeClr val="bg1"/>
              </a:solidFill>
            </a:endParaRPr>
          </a:p>
        </p:txBody>
      </p:sp>
      <p:sp>
        <p:nvSpPr>
          <p:cNvPr id="3" name="Content Placeholder 2"/>
          <p:cNvSpPr>
            <a:spLocks noGrp="1"/>
          </p:cNvSpPr>
          <p:nvPr>
            <p:ph idx="1"/>
          </p:nvPr>
        </p:nvSpPr>
        <p:spPr>
          <a:xfrm>
            <a:off x="609600" y="1371600"/>
            <a:ext cx="8382000" cy="4525963"/>
          </a:xfrm>
        </p:spPr>
        <p:txBody>
          <a:bodyPr>
            <a:normAutofit lnSpcReduction="10000"/>
          </a:bodyPr>
          <a:lstStyle/>
          <a:p>
            <a:r>
              <a:rPr lang="en-US" sz="3600" b="1" dirty="0" smtClean="0">
                <a:solidFill>
                  <a:srgbClr val="FFFF00"/>
                </a:solidFill>
              </a:rPr>
              <a:t>First Principles</a:t>
            </a:r>
          </a:p>
          <a:p>
            <a:pPr lvl="1"/>
            <a:r>
              <a:rPr lang="en-US" b="1" dirty="0" smtClean="0">
                <a:solidFill>
                  <a:schemeClr val="bg1"/>
                </a:solidFill>
              </a:rPr>
              <a:t>***</a:t>
            </a:r>
            <a:r>
              <a:rPr lang="en-US" sz="3200" b="1" dirty="0" smtClean="0">
                <a:solidFill>
                  <a:schemeClr val="bg1"/>
                </a:solidFill>
              </a:rPr>
              <a:t>ENERGY</a:t>
            </a:r>
            <a:r>
              <a:rPr lang="en-US" b="1" dirty="0" smtClean="0">
                <a:solidFill>
                  <a:schemeClr val="bg1"/>
                </a:solidFill>
              </a:rPr>
              <a:t>***</a:t>
            </a:r>
          </a:p>
          <a:p>
            <a:pPr lvl="1"/>
            <a:r>
              <a:rPr lang="en-US" b="1" dirty="0" smtClean="0">
                <a:solidFill>
                  <a:srgbClr val="FFFF00"/>
                </a:solidFill>
              </a:rPr>
              <a:t>Money/economics</a:t>
            </a:r>
          </a:p>
          <a:p>
            <a:pPr lvl="1"/>
            <a:r>
              <a:rPr lang="en-US" b="1" dirty="0" smtClean="0">
                <a:solidFill>
                  <a:srgbClr val="FFFF00"/>
                </a:solidFill>
              </a:rPr>
              <a:t>Human Behavior</a:t>
            </a:r>
          </a:p>
          <a:p>
            <a:pPr lvl="1"/>
            <a:r>
              <a:rPr lang="en-US" b="1" dirty="0" smtClean="0">
                <a:solidFill>
                  <a:srgbClr val="FFFF00"/>
                </a:solidFill>
              </a:rPr>
              <a:t>Environment</a:t>
            </a:r>
          </a:p>
          <a:p>
            <a:pPr marL="457200" lvl="1" indent="0">
              <a:buNone/>
            </a:pPr>
            <a:endParaRPr lang="en-US" b="1" dirty="0" smtClean="0">
              <a:solidFill>
                <a:srgbClr val="FFFF00"/>
              </a:solidFill>
            </a:endParaRPr>
          </a:p>
          <a:p>
            <a:r>
              <a:rPr lang="en-US" sz="3600" b="1" dirty="0" smtClean="0">
                <a:solidFill>
                  <a:srgbClr val="FFFF00"/>
                </a:solidFill>
              </a:rPr>
              <a:t>Synthesis: the present and the future</a:t>
            </a:r>
          </a:p>
          <a:p>
            <a:r>
              <a:rPr lang="en-US" sz="3600" b="1" dirty="0" smtClean="0">
                <a:solidFill>
                  <a:srgbClr val="FFFF00"/>
                </a:solidFill>
              </a:rPr>
              <a:t>What to do</a:t>
            </a:r>
          </a:p>
          <a:p>
            <a:pPr marL="0" indent="0">
              <a:buNone/>
            </a:pPr>
            <a:endParaRPr lang="en-US" b="1" dirty="0" smtClean="0">
              <a:solidFill>
                <a:srgbClr val="FFFF00"/>
              </a:solidFill>
            </a:endParaRPr>
          </a:p>
          <a:p>
            <a:endParaRPr lang="en-US" dirty="0">
              <a:solidFill>
                <a:schemeClr val="bg1"/>
              </a:solidFill>
            </a:endParaRPr>
          </a:p>
        </p:txBody>
      </p:sp>
    </p:spTree>
    <p:extLst>
      <p:ext uri="{BB962C8B-B14F-4D97-AF65-F5344CB8AC3E}">
        <p14:creationId xmlns:p14="http://schemas.microsoft.com/office/powerpoint/2010/main" val="25542935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nnes\AppData\Local\Microsoft\Windows\Temporary Internet Files\Content.IE5\9PLW076I\MP900341877[1].jpg"/>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467600" cy="639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34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theoildrum.com/files/4capital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ncrypted-tbn2.gstatic.com/images?q=tbn:ANd9GcT3IWFJU8gIDiTrfcNEzEyNhPk2_hp469lfXH3GxIyIC_qpvCG_LE_RMV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355" y="2590800"/>
            <a:ext cx="174379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31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mountainsoftravelphotos.com/USA%20-%20New%20York%20City/Metropolitan%20Museum%20of%20Art%20Top%20Paintings%20Before%201860/slides/Top%20Met%20Paintings%20Before%201860%2001-1%20Pieter%20Bruegel%20the%20Elder%20The%20Harve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3" y="76200"/>
            <a:ext cx="8985112"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8150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klimaskeptiker.info/img/Conjurer_Bos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6061"/>
            <a:ext cx="7691122" cy="649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755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191000" y="609600"/>
            <a:ext cx="3810000" cy="254930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50875" y="1130535"/>
            <a:ext cx="3409384" cy="1569660"/>
          </a:xfrm>
          <a:prstGeom prst="rect">
            <a:avLst/>
          </a:prstGeom>
          <a:noFill/>
        </p:spPr>
        <p:txBody>
          <a:bodyPr wrap="square" rtlCol="0">
            <a:spAutoFit/>
          </a:bodyPr>
          <a:lstStyle/>
          <a:p>
            <a:r>
              <a:rPr lang="en-US" sz="2400" b="1" dirty="0" smtClean="0"/>
              <a:t>Excuse me sir. Economics textbooks clearly state that banks only act as intermediaries…</a:t>
            </a:r>
            <a:endParaRPr lang="en-US" sz="2400" b="1" dirty="0"/>
          </a:p>
        </p:txBody>
      </p:sp>
      <p:pic>
        <p:nvPicPr>
          <p:cNvPr id="5" name="Picture 2" descr="http://cdn.ipolitics.ca/wp-content/uploads/2014/02/058417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6576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994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Declining debt productivity</a:t>
            </a:r>
            <a:endParaRPr lang="en-US"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828800"/>
            <a:ext cx="8912956" cy="3048000"/>
          </a:xfrm>
        </p:spPr>
      </p:pic>
    </p:spTree>
    <p:extLst>
      <p:ext uri="{BB962C8B-B14F-4D97-AF65-F5344CB8AC3E}">
        <p14:creationId xmlns:p14="http://schemas.microsoft.com/office/powerpoint/2010/main" val="300382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381001" y="1752600"/>
            <a:ext cx="8655112" cy="2819400"/>
          </a:xfrm>
          <a:custGeom>
            <a:avLst/>
            <a:gdLst>
              <a:gd name="connsiteX0" fmla="*/ 0 w 8655113"/>
              <a:gd name="connsiteY0" fmla="*/ 61549 h 3492812"/>
              <a:gd name="connsiteX1" fmla="*/ 3413157 w 8655113"/>
              <a:gd name="connsiteY1" fmla="*/ 206404 h 3492812"/>
              <a:gd name="connsiteX2" fmla="*/ 7233719 w 8655113"/>
              <a:gd name="connsiteY2" fmla="*/ 1763600 h 3492812"/>
              <a:gd name="connsiteX3" fmla="*/ 8655113 w 8655113"/>
              <a:gd name="connsiteY3" fmla="*/ 3492812 h 3492812"/>
            </a:gdLst>
            <a:ahLst/>
            <a:cxnLst>
              <a:cxn ang="0">
                <a:pos x="connsiteX0" y="connsiteY0"/>
              </a:cxn>
              <a:cxn ang="0">
                <a:pos x="connsiteX1" y="connsiteY1"/>
              </a:cxn>
              <a:cxn ang="0">
                <a:pos x="connsiteX2" y="connsiteY2"/>
              </a:cxn>
              <a:cxn ang="0">
                <a:pos x="connsiteX3" y="connsiteY3"/>
              </a:cxn>
            </a:cxnLst>
            <a:rect l="l" t="t" r="r" b="b"/>
            <a:pathLst>
              <a:path w="8655113" h="3492812">
                <a:moveTo>
                  <a:pt x="0" y="61549"/>
                </a:moveTo>
                <a:cubicBezTo>
                  <a:pt x="1103768" y="-7861"/>
                  <a:pt x="2207537" y="-77271"/>
                  <a:pt x="3413157" y="206404"/>
                </a:cubicBezTo>
                <a:cubicBezTo>
                  <a:pt x="4618777" y="490079"/>
                  <a:pt x="6360060" y="1215865"/>
                  <a:pt x="7233719" y="1763600"/>
                </a:cubicBezTo>
                <a:cubicBezTo>
                  <a:pt x="8107378" y="2311335"/>
                  <a:pt x="8381245" y="2902073"/>
                  <a:pt x="8655113" y="3492812"/>
                </a:cubicBezTo>
              </a:path>
            </a:pathLst>
          </a:custGeom>
          <a:no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16459" y="1447800"/>
            <a:ext cx="8619654" cy="3567820"/>
          </a:xfrm>
          <a:custGeom>
            <a:avLst/>
            <a:gdLst>
              <a:gd name="connsiteX0" fmla="*/ 0 w 8292975"/>
              <a:gd name="connsiteY0" fmla="*/ 3675707 h 3675707"/>
              <a:gd name="connsiteX1" fmla="*/ 4771177 w 8292975"/>
              <a:gd name="connsiteY1" fmla="*/ 2996697 h 3675707"/>
              <a:gd name="connsiteX2" fmla="*/ 8292975 w 8292975"/>
              <a:gd name="connsiteY2" fmla="*/ 0 h 3675707"/>
            </a:gdLst>
            <a:ahLst/>
            <a:cxnLst>
              <a:cxn ang="0">
                <a:pos x="connsiteX0" y="connsiteY0"/>
              </a:cxn>
              <a:cxn ang="0">
                <a:pos x="connsiteX1" y="connsiteY1"/>
              </a:cxn>
              <a:cxn ang="0">
                <a:pos x="connsiteX2" y="connsiteY2"/>
              </a:cxn>
            </a:cxnLst>
            <a:rect l="l" t="t" r="r" b="b"/>
            <a:pathLst>
              <a:path w="8292975" h="3675707">
                <a:moveTo>
                  <a:pt x="0" y="3675707"/>
                </a:moveTo>
                <a:cubicBezTo>
                  <a:pt x="1694507" y="3642511"/>
                  <a:pt x="3389014" y="3609315"/>
                  <a:pt x="4771177" y="2996697"/>
                </a:cubicBezTo>
                <a:cubicBezTo>
                  <a:pt x="6153340" y="2384079"/>
                  <a:pt x="7223157" y="1192039"/>
                  <a:pt x="8292975" y="0"/>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760738">
            <a:off x="2430095" y="1411872"/>
            <a:ext cx="3195624" cy="461665"/>
          </a:xfrm>
          <a:prstGeom prst="rect">
            <a:avLst/>
          </a:prstGeom>
          <a:noFill/>
        </p:spPr>
        <p:txBody>
          <a:bodyPr wrap="square" rtlCol="0">
            <a:spAutoFit/>
          </a:bodyPr>
          <a:lstStyle/>
          <a:p>
            <a:r>
              <a:rPr lang="en-US" sz="2400" b="1" dirty="0" smtClean="0">
                <a:solidFill>
                  <a:schemeClr val="bg1"/>
                </a:solidFill>
              </a:rPr>
              <a:t>Energy (real capital)</a:t>
            </a:r>
            <a:endParaRPr lang="en-US" sz="2400" b="1" dirty="0">
              <a:solidFill>
                <a:schemeClr val="bg1"/>
              </a:solidFill>
            </a:endParaRPr>
          </a:p>
        </p:txBody>
      </p:sp>
      <p:sp>
        <p:nvSpPr>
          <p:cNvPr id="6" name="TextBox 5"/>
          <p:cNvSpPr txBox="1"/>
          <p:nvPr/>
        </p:nvSpPr>
        <p:spPr>
          <a:xfrm rot="21039528">
            <a:off x="2159862" y="4766926"/>
            <a:ext cx="3511466" cy="461665"/>
          </a:xfrm>
          <a:prstGeom prst="rect">
            <a:avLst/>
          </a:prstGeom>
          <a:noFill/>
        </p:spPr>
        <p:txBody>
          <a:bodyPr wrap="square" rtlCol="0">
            <a:spAutoFit/>
          </a:bodyPr>
          <a:lstStyle/>
          <a:p>
            <a:r>
              <a:rPr lang="en-US" sz="2400" b="1" dirty="0" smtClean="0">
                <a:solidFill>
                  <a:schemeClr val="bg1"/>
                </a:solidFill>
              </a:rPr>
              <a:t>Money (marker capital)</a:t>
            </a:r>
            <a:endParaRPr lang="en-US" sz="2400" b="1" dirty="0">
              <a:solidFill>
                <a:schemeClr val="bg1"/>
              </a:solidFill>
            </a:endParaRPr>
          </a:p>
        </p:txBody>
      </p:sp>
    </p:spTree>
    <p:extLst>
      <p:ext uri="{BB962C8B-B14F-4D97-AF65-F5344CB8AC3E}">
        <p14:creationId xmlns:p14="http://schemas.microsoft.com/office/powerpoint/2010/main" val="468243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381001" y="1752600"/>
            <a:ext cx="8655112" cy="2819400"/>
          </a:xfrm>
          <a:custGeom>
            <a:avLst/>
            <a:gdLst>
              <a:gd name="connsiteX0" fmla="*/ 0 w 8655113"/>
              <a:gd name="connsiteY0" fmla="*/ 61549 h 3492812"/>
              <a:gd name="connsiteX1" fmla="*/ 3413157 w 8655113"/>
              <a:gd name="connsiteY1" fmla="*/ 206404 h 3492812"/>
              <a:gd name="connsiteX2" fmla="*/ 7233719 w 8655113"/>
              <a:gd name="connsiteY2" fmla="*/ 1763600 h 3492812"/>
              <a:gd name="connsiteX3" fmla="*/ 8655113 w 8655113"/>
              <a:gd name="connsiteY3" fmla="*/ 3492812 h 3492812"/>
            </a:gdLst>
            <a:ahLst/>
            <a:cxnLst>
              <a:cxn ang="0">
                <a:pos x="connsiteX0" y="connsiteY0"/>
              </a:cxn>
              <a:cxn ang="0">
                <a:pos x="connsiteX1" y="connsiteY1"/>
              </a:cxn>
              <a:cxn ang="0">
                <a:pos x="connsiteX2" y="connsiteY2"/>
              </a:cxn>
              <a:cxn ang="0">
                <a:pos x="connsiteX3" y="connsiteY3"/>
              </a:cxn>
            </a:cxnLst>
            <a:rect l="l" t="t" r="r" b="b"/>
            <a:pathLst>
              <a:path w="8655113" h="3492812">
                <a:moveTo>
                  <a:pt x="0" y="61549"/>
                </a:moveTo>
                <a:cubicBezTo>
                  <a:pt x="1103768" y="-7861"/>
                  <a:pt x="2207537" y="-77271"/>
                  <a:pt x="3413157" y="206404"/>
                </a:cubicBezTo>
                <a:cubicBezTo>
                  <a:pt x="4618777" y="490079"/>
                  <a:pt x="6360060" y="1215865"/>
                  <a:pt x="7233719" y="1763600"/>
                </a:cubicBezTo>
                <a:cubicBezTo>
                  <a:pt x="8107378" y="2311335"/>
                  <a:pt x="8381245" y="2902073"/>
                  <a:pt x="8655113" y="3492812"/>
                </a:cubicBezTo>
              </a:path>
            </a:pathLst>
          </a:custGeom>
          <a:no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16459" y="1447800"/>
            <a:ext cx="8619654" cy="3567820"/>
          </a:xfrm>
          <a:custGeom>
            <a:avLst/>
            <a:gdLst>
              <a:gd name="connsiteX0" fmla="*/ 0 w 8292975"/>
              <a:gd name="connsiteY0" fmla="*/ 3675707 h 3675707"/>
              <a:gd name="connsiteX1" fmla="*/ 4771177 w 8292975"/>
              <a:gd name="connsiteY1" fmla="*/ 2996697 h 3675707"/>
              <a:gd name="connsiteX2" fmla="*/ 8292975 w 8292975"/>
              <a:gd name="connsiteY2" fmla="*/ 0 h 3675707"/>
            </a:gdLst>
            <a:ahLst/>
            <a:cxnLst>
              <a:cxn ang="0">
                <a:pos x="connsiteX0" y="connsiteY0"/>
              </a:cxn>
              <a:cxn ang="0">
                <a:pos x="connsiteX1" y="connsiteY1"/>
              </a:cxn>
              <a:cxn ang="0">
                <a:pos x="connsiteX2" y="connsiteY2"/>
              </a:cxn>
            </a:cxnLst>
            <a:rect l="l" t="t" r="r" b="b"/>
            <a:pathLst>
              <a:path w="8292975" h="3675707">
                <a:moveTo>
                  <a:pt x="0" y="3675707"/>
                </a:moveTo>
                <a:cubicBezTo>
                  <a:pt x="1694507" y="3642511"/>
                  <a:pt x="3389014" y="3609315"/>
                  <a:pt x="4771177" y="2996697"/>
                </a:cubicBezTo>
                <a:cubicBezTo>
                  <a:pt x="6153340" y="2384079"/>
                  <a:pt x="7223157" y="1192039"/>
                  <a:pt x="8292975" y="0"/>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760738">
            <a:off x="2430095" y="1411872"/>
            <a:ext cx="3195624" cy="461665"/>
          </a:xfrm>
          <a:prstGeom prst="rect">
            <a:avLst/>
          </a:prstGeom>
          <a:noFill/>
        </p:spPr>
        <p:txBody>
          <a:bodyPr wrap="square" rtlCol="0">
            <a:spAutoFit/>
          </a:bodyPr>
          <a:lstStyle/>
          <a:p>
            <a:r>
              <a:rPr lang="en-US" sz="2400" b="1" dirty="0" smtClean="0">
                <a:solidFill>
                  <a:schemeClr val="bg1"/>
                </a:solidFill>
              </a:rPr>
              <a:t>Energy (real capital)</a:t>
            </a:r>
            <a:endParaRPr lang="en-US" sz="2400" b="1" dirty="0">
              <a:solidFill>
                <a:schemeClr val="bg1"/>
              </a:solidFill>
            </a:endParaRPr>
          </a:p>
        </p:txBody>
      </p:sp>
      <p:sp>
        <p:nvSpPr>
          <p:cNvPr id="6" name="TextBox 5"/>
          <p:cNvSpPr txBox="1"/>
          <p:nvPr/>
        </p:nvSpPr>
        <p:spPr>
          <a:xfrm rot="21039528">
            <a:off x="2159862" y="4766926"/>
            <a:ext cx="3511466" cy="461665"/>
          </a:xfrm>
          <a:prstGeom prst="rect">
            <a:avLst/>
          </a:prstGeom>
          <a:noFill/>
        </p:spPr>
        <p:txBody>
          <a:bodyPr wrap="square" rtlCol="0">
            <a:spAutoFit/>
          </a:bodyPr>
          <a:lstStyle/>
          <a:p>
            <a:r>
              <a:rPr lang="en-US" sz="2400" b="1" dirty="0" smtClean="0">
                <a:solidFill>
                  <a:schemeClr val="bg1"/>
                </a:solidFill>
              </a:rPr>
              <a:t>Money (marker capital)</a:t>
            </a:r>
            <a:endParaRPr lang="en-US" sz="2400" b="1" dirty="0">
              <a:solidFill>
                <a:schemeClr val="bg1"/>
              </a:solidFill>
            </a:endParaRPr>
          </a:p>
        </p:txBody>
      </p:sp>
      <p:sp>
        <p:nvSpPr>
          <p:cNvPr id="2" name="TextBox 1"/>
          <p:cNvSpPr txBox="1"/>
          <p:nvPr/>
        </p:nvSpPr>
        <p:spPr>
          <a:xfrm>
            <a:off x="7010400" y="3505200"/>
            <a:ext cx="1066800" cy="461665"/>
          </a:xfrm>
          <a:prstGeom prst="rect">
            <a:avLst/>
          </a:prstGeom>
          <a:noFill/>
        </p:spPr>
        <p:txBody>
          <a:bodyPr wrap="square" rtlCol="0">
            <a:spAutoFit/>
          </a:bodyPr>
          <a:lstStyle/>
          <a:p>
            <a:r>
              <a:rPr lang="en-US" sz="2400" b="1" dirty="0" smtClean="0">
                <a:solidFill>
                  <a:schemeClr val="bg1"/>
                </a:solidFill>
              </a:rPr>
              <a:t>~1971</a:t>
            </a:r>
            <a:endParaRPr lang="en-US" sz="2400" b="1" dirty="0">
              <a:solidFill>
                <a:schemeClr val="bg1"/>
              </a:solidFill>
            </a:endParaRPr>
          </a:p>
        </p:txBody>
      </p:sp>
    </p:spTree>
    <p:extLst>
      <p:ext uri="{BB962C8B-B14F-4D97-AF65-F5344CB8AC3E}">
        <p14:creationId xmlns:p14="http://schemas.microsoft.com/office/powerpoint/2010/main" val="3620271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ople running after money from the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92896" cy="64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645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lstStyle/>
          <a:p>
            <a:r>
              <a:rPr lang="en-US" dirty="0" smtClean="0">
                <a:solidFill>
                  <a:srgbClr val="FFFF00"/>
                </a:solidFill>
              </a:rPr>
              <a:t>Briefly, behavior…</a:t>
            </a:r>
            <a:endParaRPr lang="en-US" dirty="0">
              <a:solidFill>
                <a:srgbClr val="FFFF00"/>
              </a:solidFill>
            </a:endParaRPr>
          </a:p>
        </p:txBody>
      </p:sp>
    </p:spTree>
    <p:extLst>
      <p:ext uri="{BB962C8B-B14F-4D97-AF65-F5344CB8AC3E}">
        <p14:creationId xmlns:p14="http://schemas.microsoft.com/office/powerpoint/2010/main" val="2153044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371600" y="228600"/>
            <a:ext cx="3224090" cy="47244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0" y="228600"/>
            <a:ext cx="3352800" cy="47244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71600" y="4953000"/>
            <a:ext cx="65532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81400" y="1676400"/>
            <a:ext cx="19812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3276600"/>
            <a:ext cx="41910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pic>
        <p:nvPicPr>
          <p:cNvPr id="25" name="Picture 2" descr="http://blog.ootii.com/wp-content/uploads/africa-de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321114"/>
            <a:ext cx="2924268" cy="15665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upload.wikimedia.org/wikipedia/commons/2/2d/Grantsgazelle-pain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850678"/>
            <a:ext cx="2028581" cy="1258125"/>
          </a:xfrm>
          <a:prstGeom prst="rect">
            <a:avLst/>
          </a:prstGeom>
          <a:noFill/>
          <a:extLst>
            <a:ext uri="{909E8E84-426E-40DD-AFC4-6F175D3DCCD1}">
              <a14:hiddenFill xmlns:a14="http://schemas.microsoft.com/office/drawing/2010/main">
                <a:solidFill>
                  <a:srgbClr val="FFFFFF"/>
                </a:solidFill>
              </a14:hiddenFill>
            </a:ext>
          </a:extLst>
        </p:spPr>
      </p:pic>
      <p:sp>
        <p:nvSpPr>
          <p:cNvPr id="38" name="AutoShape 2" descr="data:image/jpeg;base64,/9j/4AAQSkZJRgABAQAAAQABAAD/2wCEAAkGBxQTEhUTExQVFhUXGRsYGBgYFxgbGBgaGBcfGBwdGB0aHSggGBwlHBgcJDEhJSkrLi4uGx8zODMsNygtLisBCgoKDg0OGxAQGy8kICY0LCwwNCwsLCwvLDcsLCwsLCwsLCwsLCwsLCwsLCwsLCwsLCwsLCwsLCwsLCwsLCwsLP/AABEIANoA6AMBIgACEQEDEQH/xAAcAAACAgMBAQAAAAAAAAAAAAAEBQMGAQIHAAj/xAA+EAABAgQDBAkCBQMEAQUAAAABAhEAAyExBBJBBVFhcQYTIoGRobHB8DLRI0JS4fEUcoIHFTNiohYkY5Ky/8QAGgEAAwEBAQEAAAAAAAAAAAAAAwQFAgEABv/EACsRAAIDAAICAgEEAgIDAQAAAAECAAMREiEEMSJBUQUTMmFxkYGxocHRFP/aAAwDAQACEQMRAD8A5+JgjzxEkQVhcMuZRIsHJNAkbyTE5gB7jiqWOCapmbtI2XPcP3QcjDSUUDzFb1OE9yR7mCpM01ZEtLadWmnOltIWaxfYEfTxWzuJpSSCxDHe9IY4RWYEIUrMLB3cbvGCZ8pCk5Vy0vopPZrxahHMRtszBhIuDzLKA3OaG8Ye0Fd+4ZKChyCysRkmh0qZ2ULVNKjSLNhcigFCoNRvHCA8RlV+btbzc/dm9YmwdCoPuUAON/vCdrhhojCoRPY7AkEZQCHtpeBMbglJQpW5LhIAr2a97+8WtKc0sHX3q3zlGMVhqMPgt5iAJcepo7Ob/wC40+im5mPq0eVKKgSmkPv9jAWpLEgB8xFANB6+MESMAkDME0ND30h1r1H8RPL67lLngKSUkMfnlEOAnlBHDQxcdpbDcCwOg1hUejq+yo0rruY7huhqvyUKYYu9Z5asHwswklY+lJbmTYesWXBpQSFFu0GKWqOXCNNnbMSjslLurNzAGm6vrB5wMtICRVjmvVL/AMwrY6sepsaJkYtALAnvBaCE4rUhk7x9onwmHSoOlIIPf5tG8yWgEpSkA3LXLb2NK+sLYJrZpInywSpw/OxiUbVTmDb294gn4JBSXQw5MfHSK9iZKpZcPl4n04Rk1c5pWX1Ln/VjKAWO+FuKAWSRwNdW3bgTrwhKnaDpZ3sPvDjBSFqFAkWqVB/28tYFwKe4Tr3BjgFq7Si/A2HLjEZUUUEvMBwZL99T5w6XgJgF8xO4v5M8VvakxUtySvMP1BRbuIp4QVAWOQZYQvDYmYs9pL8kkAd5v5wTtPCSlAKykKatd28WigT9tTVH/kJHAt4w2wWPUoAh8w/yB18bw23iso2BW0MepN0gw2bClZqZagQ+5VD7RRFTFA7xHSOuzylpUBVCuVnihYgcof8AAb4lTEfNX5bBsOp5iYzG8kMocx6x6KBia9CGYSQqYpKEB1KIAHOLJjJSZSBJQSQn6j+pRueQ0jPRDC5VTJqkn8NHZ3Zl0fwePTkA3d/GI3kXcn4j0JX8OkBeRkOCkFYa+hu/fQwwVglAVNtXIIHN6U0iHC4DMCEHKXBYjy4PAmIwM1FOrmEncCQPnCA/yPRjJ6kq0hOvh7vY90DrxKSWFLXo55mx4c40l4A/UtHcSX8CY3m4gJS2UEf2kgeLwTiPQ7ngT7kstanYCnHQw0wUztg6hoR7PxTEhjlOg04gaRYpcgCqXqAf494XvGdQoIIj2ZigkGtKfaB/6ylNRT5zMIl4q6SXGnk45hoKwMyubNRJtvJPzzhZas7Mw/UeollQrR27vlqxsMKhOpOtTYiNcNYHQ1r+bTu/eGOGw2c9oMlNPt6iCBoEgCCdQg0HbJa3LfzMaYrZ4AzvlcAFi2rt5N3w9/pUgslhQkVrx9Y0VgQxDFrnjVvjRqYDCVhac0tJcg0a+5z9jCjG4wpUnOCAosQNW1pyFNzRdMVgKFg25zelOUVvbGzc47ILsHca1FDYWvHUPfc2MI6jDZ6ldlSTpvDNoT94MSkqYAOaOWBd71vFe2WCk5VEFk1e3C9+Lb4s2CmpdJAB0pw5E74wejNERhh5ISgdkng4MKtr7KCyTlfeGY7vRqxZcOtGWjWv/ELsVPEtZzGh+U8Y7z4xZSWJnLtq4BcklaHKXqN3heN9l7eXmuQB5faLttGSkqcMX0B+rmNP34xS9v7FcdZLYZXoLO7W38bwyOFgxv8AcItjL1LtszauYUPjUef3jO2cEmajtSs+pyu//wBXZXnHPNj7WXLUxemhbwi+7N2iFDVjpu5ED7wq9ZqaEKhhonLtp7PyrLAs/wCk+eoPBoI2eQgi7houHSXZqyc6SFDwVyLXPFu8xWU4btG55n48UP3+aYYFK8PUlUtQkzJqACwYgEUCqPxvFMmjjXnFq2tigiUZYDZjYUoLvFUUkPDfhrikxPzCeWGZkhiN7j1j0Zkp7aeY9Y9DuxTjvqX7o/iEDDzEgMc4cvcNSm8VrAc+alye1rX7bjEGySAZiQ3aSFXqMp1fgYGxgYGtTb+Yhftg2mX6yRXN/wDdAhTpdIBpwflUnfDb/wBXpdilzvdn+cYp81Jp2n+c4DmILgcQOZJhv/8AJW/uKv5DL9S747bqVB68gUnzb3hNlM1TgK41BofaEvWEKa53fLRYdmHsZlAZRaoL8w0ZakULohKrv3TknwWBSVhClZTplBLvo4FIsH9MmSh3UpRqBdg9C3vCnYE5KptU0DCgqSTYcTbkSYddJMV1aDRlG4FGHEwjdyZwpjIwepWsfiySbVrQX/eHfRrC51JUdGBG6n7+UVGUTMWNw4/eOhbDS0pzSvwPugl44KFgQ3Ix5IluS4YBwA1635cYLXMAYDW3u8LsMX7LkgX1PrEmL2gmUxpQEH9tPmkIkzRWFY+cUUdizvq8TbKx5VKBJvYvxoPXwir9INr50lSUmjMQQxP6SLg8bRjZG2gZQFjWmo38qkH/ACj3Bh8p3gGXD7llx2JBZ78DX5+0I8di1KcJSW38L24UgJONzP2wAQDcb7G26CpKglVCkkU043rfhGux7nQgHqVcqWFEZVM9H33dtW94sGFxa6P2SGB3kE0rWt6XgbbuFIImpCnBrlID1pSGGySlKSSKqZw4dyCH360tYwZiCAcnO8jDC4ooSSXIB1vbd7Qvx+00zpawk9oWe4Y+WsazutW+VASLZlKAA4sHJD194gwnRxTqmFaF0LhIaru/1H4Ywqj7MyfzJcBNPUoAGZQqW3niI3xj/UEhzRQBAB8bnluih41GOWDlC0ISSAlI1F66mFeydvYiRMYZlKf6S5ry1ignhsRoI/xEn8pdwgyz7e2cwE9HexekbbB2mxDmG+x8YqcHWnIVXQpgx5Grc4ru39nHDTXH0KNOB1TGeIccG9w6Ph/qdBk5ZqTXgFb+Cv3ivbWwZlkum3OnjXuiPo3toUB5GLTjcKmdLy7xQhvAP6HxhIKUbDCsc7E41tsurODfTdC1KiTFm23sZUpSgWLa2PeD+8IUSq0j6Gl14dSRchL7NpFFp4EesYgnDMDXVQ9Y9G9nQMHuFYfEZVhT2NeRvE2NUnMwWC9RXTlpG8/qwagxDiMbmyuBQM+rDfvid7IIEqA8RmyNOHPMRDiUhNARTXXdSGkuYgpd72pA0zDjISdbR5LO+52yvR1ELjMBZzfhygnG7XJZEuiU0G88eZNYjmye1D/YewEqUkmvjvam+GrbK0Xk8n11WsxVTksf+nuziJfXTOKh3BvEufGAuluKBUbFXK3KLXj5okyQkU14ABhpvJigzGmT0hTlzY690R6WNthsPqUyvFM/4hPRjClR015PFvAUGSDUUFHPnAmBwAlgMKC1OPlBE5ZCSob2D35sdO6B22c20TyrgyMEYoS0uaM5J+3dHOttdKlLm5cOmtgpnUddXYPuh7tHZInnLMxSpaKMkJLN/wBizDnAqOjkzZs5OJSj+pw6g6ZiRny1ftBN0neIY8VKhrHs/QgPIdwQo6H5idO1cSlLzpQXLapsR3jjveLp0XlSZkrrsySk/USQCGDMfmsK5O1ELTOSmYJhmPkkJSApyCAlILm+tgA5iv7J2WZYJJBOpSXSkOKJP0lXGoA0rG7EWxDvx/8Ac5WzqQAdH/UveKk4QqKlrDOQAFMNz1qa6xmX1RJySFqoD9JqHNS++vOsVHAdqaBLKU/qWzt3kuq8WPD4cgsmbMmqIZwAwZ7tY9o1/iFLKwnWxtdjSatAR28MoirhQUx5AX4C9oBVteZKITKlAJLfl4kVJattXrC2ZOnpVkJUKEPmIG41GvAVvGuz8fNBUmYKu9GKcpsQ1GvutHQmD8/8zOaZNJ2hiJ00S85AbMTqxNALAml+FXgzEbIKEvL6wrVdRm9nexAUAkaUGka4PGypSilCXUbqqQBuFLAnz7oVzdoLViFpzkS0gUFipVQk93y0bGsehg/7mCudQzE4RUkPmKczmiiqUosxdN0n/sxgLoZgpOHnzcVjCypZ7CBUkmtA/aLGjcYOTtYLOXqkrKWdwGINOyQnu943x2DARmQchDMm4yuwDPYE3FRrB67WAw/cBZSp7kszpAcWs5QEAVSkCoA/UdaHSJsdJTPksujXDlnTuP8AEa7OmshHWS16MopIVmJ0J56RLPUETGrlVUHjUKB5OIHvfU7mSlIwxlzCgn27wYt+ydolDIWSQfpV81hBtZGbtJLlJ7innwjGCnqQQTY21/aO2DmNMKp+padq4aVikstgpuxMHiyhqI5/tDZCpauG8Gh5GL/g5SJoJFFMxI15iz8Yr+2NmTEksQobwCD3hmJ4uI341vHrYC2vZTHGZI/7D1j0b4qU0wCruPWPRXUjIiwIOQ5UslVQx8qRDikgCj1tX7Q3UgAuWfefYQsxDl3fy+AROrfTKjJ1Fk1ahrTd8tDnApEyUC9LV9ISzw0H7LwE78tEqrVi7agX74Pco4buQNTMLMzRCzJCFBk7vg7ovmwsIAEFmUqttAPsPOKpIwISQVOa7qd1Wi6ScWEhS7hCW5kX9oj+W/IACPquRL0uxwzBOj+SSwHi57orHR+Xmmvxp60gvb8zMtlXAHiz+/nBvRiRlAAvcefsPMQZcro/szLAlhLNhEqUQGZDPb6jrTQCNMSdCSzgvrQ6d4gvDziFIVd38D52rAu0Jgqp6B6tq+nAEkvCAOzWdzTF4dDBRd1aW5NCiZNny1/+1dGUuog9ip/MKg8aH0MNDLM4hlMo0BBYgaaQTjcOiTKYGwevvVzBa34zjKD0YBjdoFack8Sg4Gfqktm5kksN4pz0hZh9kGb2lBWihKTfKTR6Vs9aWgrC4EzssxSCQ7pR+ttVGwQCb6w7nJmhJHYCdQFLUo8VEZXPlBms4j33BhM6AibDYFCS84JSkfko53Ob33R7bGMWHCUAISwTlUA7FqBmfvifFyzkK2ckgO7MKtQDfYPzgWWUURNUoKX9OYhjZsujwINyOnuH44IDh8f1hISSVEsUKYAOf02Iv2o2UuUWAzpfi6L6B3qK3hirYMuZ2qpINGIDDc7UBaMSMImiaKNhwQCWLaUbx7gX9xD/ABg8I9wPD7JUWIWkud9hS/P7w4wPRosXDuXIcgEm7kQw2fs5CQSLhzQsTuGvi0WPD5UBiQ+9uGkYLO3owb2BZSf9lyTWEsJTT6d9vDj3tEwZS5gyhSUskgiubKCSSLCo3WjTpV0lQiYUysqlpqczsltC1cx3aPyifoBiBPViJhH/ACKKmqzfbTugxqfhzaBFq7ghWM2lmlBCZd2GRV7s5uQGq/KsBY/ZC0Ay1q6xak5k1GWlQyRcsGsecN8HsY9cqaahJ7HDeK/KQTi5fXqVlWklNkq+ltXSL8HDcNYyhzqcc/iUcYIrAUpUtANkgFRpexvw8oFk4ZYBEtCi1CSkAjcXWQG/x74Y7RxfVzFB1KZVAo0y1DBIpTi44C0VjaE9RmFJUaEsNL6JsO6HEAPQmdaWfZ5LgrWkHcDmPk6fAw22iypZFXbi33HjFL2ctz+lfNs3Iw/l4s5DdwG+NCrrxfqHzV7lFxpUJwB/UOV49E20EvOB/wCw9RHotVsCok10IYxrMmAUSxIuo+fKsAYxZAajm7MO75viKTNUskBrk8BxfU8YzMWFMKlqtv5+sT1TiZU56JtgMHmIJS5NRoAN6j9oeTJoQ0tFVqYEs7ftuEA7O+nONaAmgA4D5ujwxYfLLdyQM2rak8T798Cs12/xNqAIznVOZySKJAsPl49/XgS1IepN/EV71P3QBiMSB2Q9BZqVp3wsm5QC6iHvRnrQPrV4wlPL3NlsEwcT1s3NoSWH+NPIRY9kLITNJc5XCd9mbxaKfg5n4rnSorTfWLRsKd1gWh24i9C1O8ecF8tMX+uoOptj5Kz2UpooZX5qDN3U84mxawtJQHNGDvpAZX+ISFEOal6WcMeDj4IKweG6236X8x9XhbjExuu4aFbNChJFnrfUPRh+bThUR6Xs/rWzhSkip0B10I1hpJTnASEszBzuHwUgqerInKlJ4kJJ8kgmA8++phn+vub4XASjK7acoVSiiCQLBwbcOMB4zZplZjJBOY1zKPZ5cIc4eSlUmvKzHw0hdOxChoGG6pYcN/F41p+4uhPI5K3ihZKgWSalVAo8P2jTb3RpM+T2GSpIDG9u+LWEy1AZk0Laane9oOweAlJcJJPAmNo7KwKmbsuXjhE4XiOkE+UhWHmvnTRK9WtU684RS9obw2ji9S55x37pF0Pw+LT2kgKFlJYEfeOQdJeg03DLLAzJaQCSliQC/wBQuLHwi54l9DdZhMl3G32p0D/cG2Z0lnSwyZi2dqlwx/u3NaN8d0qxC3SZtDQ5QACP3fyG6K6mhoODGMqvR9OdRD37KbuRc3NmRmkrWpMmW5BVTnZgdY7p0N2CnCyUhRIeqna5u1PKOd/6VdHTNX/UqBKElkOaPYmOvKlEMcwypH0tfvPtCHlPp4D6jFe5p+5JNkZiR9MvwJ+whevLLVlSBU+t7XhzMUCKA8b05b4qPSPaPUzAEgPoS1T6jS7Qo6AQlRJ6lR6R9VnylSXP1ZaFxxObTQMIrO0R+ISZicpYhyskU3hEFbRxJKyoly7kLQlqtYuW1s2kC42SlaR+Ui1ykjjXMP8AyvaG0wAAwvE+xCMMoJLg5hdmp3E18odpm5k03d/j94qmGWZZD1GhBceNj6jhD7DzCQ4/Y/blC16YdjSHREe0U/iJ5j1EZjG0gesH9w9Y9D9X8BErf5SeSBLl9pgVAFW8Aix74BTbW/8ALb+XKN8biGuQTdqOSbA8g0DSCoqtx8vuR5QBVOFjHN7AhWMngDKBSgvvDl374J2corLIADa8Tc8gPUQqmgqLDtVrbf6RZMDK6uUCSLaeLPvMYtIRP7M2mlouxq8jJT3ne0AzUgOWLga6b6c+d4lnzGLkOfIHQDlSIUyyoE8a6APx1r7QRBgnHOmDEsFGldNa/POHOxZqkrzAMk60AqQbmj8IVTQlwlIzElnP08S35m4053ifrXZZJaWXelcqvpG6ihwA32JLF5LkXViGl0wmRRIKt6idALAueFg0M8HixKSwSNbaWFSXc+zBhaKlgNosp3Y5WA0AcKfiTWGOz0GZQGxq+76vFokXVZoPqPIQ0uGzdoKIKiaaD5SBsdjAohzV7DhqSbfLQuwszq5WWubdu5fN8Z2Vgn7SjW1bV9Tw5QiVA0mb4gGWrCzs8tkqyXr9nv3RJKxASBSgpmp2uNOPvCiSjeokm5LvyAjWRiCJrZuyCwepJO6lBT+aN5W3qAaqWRBSagOYnkoDjMjMo3KbAc49gVUFA+8ge0FKw4BB7nEHTuT7Gw5NMgS2j33wvxhBdLPVmL15U+Vg3GYpCTpmapfTiTWK7tvpFLkglShwIZVDQHh9oMFB6Anq99mc9/1B6PCWevRlF8yRR9x4n1ikbKwxnT0S3brFpSeT18osvS3porEgy0gZPA+HvFY2fh52YKlIWSKggaa174vUclqxjh/uJ2jlYOI3/E+htnoRh5UuUOylNEhNHYuxcUO+kNJO0JZFVCujl24iOA47bGNlrQibNKVKSKD9LkB2F3eCkYCauXMmqWslKVKu1gTpxhIpxxmI7ja1lwSPqfQSsRJSHUQNX0jl3TrHpXOC5SguWzggukkeVhHOdj4ybNVlXNmKRRwpSiDzuLQ5mTz1c0vYMA1N3ofKN3V4wE544+JeLOudJe5Ibzf+IIStwC9R88YCWijcvG4jeQtiDod3DUceEFYDOoRSY1wxLOACDcGoMMcOlhSg1GkLMGWU+/UWVwNIcS2IL0PzxhC49xxPUQ4760/3D1j0aY7/AJBzHrHooVfxETszlBjfMe1QqP8Akpx5eRiAz2Dg33XYxrtOeCWTbh5e0QrPZTle1eBc/PGOqugEzZfCQIXs+SVrA33A+coebWxoDBFcqQ1KOLc7wqwM7K6qG4HMlh84QRLPWKYcA50HLmB4QtYNbkfQjFZwZMiQAgEv38KPxr6wLj5oSgBNCdNza89O4wdteYxyiyQ3HMwPk57zChVRmNqAUq5cemkdqHIcjOuc6ELOFyy6s5zV1a338ICQpkkXZwBvLVPzfDrHIHZSLJSKXc3Y+MI5k38oD0dR38BuEEqYsIKxQuTErEGld/Nx+xiz9HcaASTS3kIq05NAaBhpataeMFYDEZVB7PXcQT9o95FQsTJmpyjYZbVbSeYe8cG3eQiw4PEuwDMz/f1FOEUWTiE5ixq/rFo2avd3U3/xEbyKQoj4bRsdTsWEJVMVZIKj85NHN5/TSaFFQIzKJUKCm5txp3Bo6HjZGeRN3ZDTV8pcd9I4br3w7+l+NW4YsN9SZ5/kOmBTLTJ6d4pDlM6ZnfgU14b29YKV/qRjFhjMYG5AHlShZ/GKVMvE2DS8Vm8WnN4ydXfYXwmdX2rs+eJWfrlqsRVqd0czxO0V9a6iVBK3yk0LG3h6x1vYmK67ZqCS5SnIrmjs+z98cgnye2v+4+sTv006zq/1KPnaVUp1GOI2+SpRlSpctBIYZXUG46ub0gX/AH7EFx1qg+YUYUVUtSkRokuIFmSik1imldXrBEbTcACSck+Lx8yasTJqipQCQ5YUTa3fHTVMnAT1f/Cs+KTHJY6ftueUbKC2pMlSwOa2fyeEv1BPlUB+chvBs+Fm/j/7EHR7CNJK2u5tVhQRDOn9koe5BPjDvHZZEoSQO0JSK8bmKvLW6u8R1QXYsYXQqBRCpiKnwgnDygrn+Yb+IiFPaD8H+ecTYahBtxjjE5CoIXh5OQlJqDp9j3w1Qp030au7nrGspOYDjUftGuJ+mlxbiIRZuRjPoRFjT+In+4esegSZO/ET/cPWPRURcURBzpgYDgOW5fKRp1lGERmYSQ1Izax+fzBMmef4hyJ1UgBy/nZ4YbKmBBWvWpA46ebwhwxZRO4H0hjgZjEOzH1IPpZuMBtr6IjFNu+4ZiwWJdy1X5j7wNiUZUS3vU+FPV/OC5CM5RW6rAX7WsDbZqvvKU938+sBrPyCw7/x2FJmPLC9SlAfeXUPaIDhgD1YqSancwKm7gPWC8HL/BlgtQhXA1LA99YxhEvM1oFEvvUWr3ARjlm5NcdzYrXKJUoG1TyDAgdzgRBlYB9R7/aHqsNlUQN3oG+coUEdtI5+AS/t5weuzlAWV8Zth5mUgm4i74LEpOVO8cqERQFBhyJT5tB+z9pELc/pb7GA+T4/7g0TtVwXozrmGSFyVB/yqfvTHz4ukdy6FYzPLU5tc6V+aRxzpDhwjETUp+kLUU8iXEc/SvizoYp+pA9GATA4eDcDJYOdYHRLdhvhxLlswina+DIPwqeTFzLj/p3iAozcKotnGdHMUUPBj3GKhtKRlnTBuWoeCiIyhSkqBS4IsQWI5ERkSyVGEEQJYzj7lY18uprJlRHicO4YwwlyInOF3x797DsZPjBlwyrT0BKcrVd31aHW0ekqp+FwuEyMJLAqd85HZTTQBJPeeED7dwbJCtxbxhRhT208x6w6gW1Q5+p875dbUWlPrqXjpgkCYJiSCFpFBcEACr8BeKxJPk0MdqTiohyTQb6cKiFctLQKofHuFbpo2wy3Di6S7d7GDJaKPpu0I+U7oUYdZSsKB+aRYJSQwUPpNxXXR/lYWv8AjHKuxD9mpB7Ol0n9Jj21ZBykpvfvvTgYkwckaFiK8CIm2gSBz7+MIBvn1GG9SkTA8xJtUesZibEyWmBrZh6x6LKnQMk1ujE00WaM5hQGJcjVgdZGsFHcE3x7m8obt3tG0gsE8C//AJftGgUwf5aPZ+y3AeV/WPEbPBslg2NNBUgmwSod4L18HgTaSjmHMluH7gGBcFiikvcgk+/7d8S4iYCs7waH53ecK/t4+xwW6gEaJDJRxCRTwf1grZIdUw6uAeTGo8/KApExkjkAOenzgYzhTlnFFs4oeIqnz9YWZdBEaDejHGMlMp97Hxv6xW8Sj8QjWvmR7esWDGYnrBQ1DA6EEkW4XhJiKzFHe3mnTw8oz42j3PXdgRYtVDxiMb4InSe0ws3kzxECygLA0PhFJSMk5wdlp6H48jMCos3dFe6SEGdmcF+G46gRvhJmQuH+/Ix7pHUiYkEv9VGAcUbj3QvXXxv5fmaublRn4izCJOfRnrurFh6jVv4isYedlctU24RccOkLloUDQh+WhB5QTy9BB+oX9LZWUr9+4IiTWJZcsZ+YgxMmMdV20HiR874RLyyqgTKJUEokisFS8O8TmVCbWR1RK10ll/gk7yB5xTzQ8ot3S/EpGSV/kfBhFPi54AP7Xc+U/WXDeR19dRyhTsNW87xlEuvCIcPN7Qd9NA3lBclNSnfaOv1B1403ly9NR4EfPWG+y1sMi7aHgYEw8pw9XF+XDlDBMnMBvsfZoStfRhjyLncaYfsnlccP4jbayAU9k3Dp58IElTSWe6fQRvPU6XH5fv8AzCQGNsK3qVvEzO2kG4I9Y9AuPP4o5j1j0Wq0+IkixzyMEUWp8pAM4+cGan58vAk4XLM8FSDu0ibCZRIjZQYHeGPnA8k1Hf6RIqzb42R3Bq5zZp11X4+0FT5rLccYXgxNiV9p+L+8dZe5lLCFMc4HF6KNHBB3EW7mJhptKU+VSbuB6ke8VpC2bhQ8hFhweJzSyLlIrxex9POEL0KkMJX8a0MOJm2LxDTQuwIZXJ3fwgaelltur3OB6PBW05ThKmoWPjfwLecQTvqAq4I7009KwJCMEO83xmEZVCCCmhHKF2Kl1J3V8oeYSa6EpJGozHTWggTF4M5M2h10cMK8Lx2uwg4Zm1AR1BEyVKl5yAlIZquXNAN9YxihnkguWFCzsWibFbPMoBSZqVOAUhjUGhAo1N8Y2ZNDFDOTc5qA6Ubjq8GJ65CJgd8T9yuEh60iw9GtoBBMtVUEu/6TZ+RiDb2z0ygAASTXMRTu73uISy1MawyQt9cUrdvGt2dGKcp4RsqXRxvB84rOyNtKpLmF0hsqtRuB3xaZbUqDw+ViRdUazjT6fxrlvXVhtABGZrBClkgJSCTyETJw4yfSrs1c0oe6E3TLDrlYcuoMspDB6ggnwpCldfNwsbtvFdZb8Si47FKmzFzTrbloIGkJBIcRMjDqWUoQCpSiEhIqSo0AHOHn/pmfhsSZOIQELSgLZwoMqgLpcXB8I+kLKi5Pijyss7+4oxS2IZxwOo9ILlKcA7/WI9sSwJhp6+4BiLCLq2jwMjkoMYrPFyDHuCnVB1/N9/GGssBi1N3DXwivYSYxbxhzLmNTwibencq1tohPW2Lcx5RvOP1Nr894GQoKHGoPdqIaYXB5hX5SFyMPc6/YlNxkvtimo9YzDjauGAWnmPWPRVqt+Ikuyr5SnrxHneIpkykRrvHs1IcCiItYT7npZZ+USKV8+cYHESrV6R0iZVupEY3UaCMJsTGojUzJETC43ww2XjerWH+k0PuDCuNiqMOgYYYSu1kOy7YRYUnq1aE5Sd1R/wDr2gGYSlSXuHHt6KB74WYfGHT6hXmP4hnisSmYSocFHvp6U4RNNRRv6lpLhYvUjm4rKbU3eI93g3Gz1ZUpZglNHsTm8CawBPUlhmBN7UNzv5+UEy0FUtJSknQagGvqQI8wHRmgdJEGQps2Y/21s9KbhaN8GoZpeYAs5NNQd/KG2L2UeqQ0vtlJrmFAKVEI+sISq10udd1N0aRg46gnXidll2xsjr5XWSwrOA4FMrNUNvigz0MX+eUdW6J7Q61ISEhkgAFzXm8UPpNhOqnzJeUBnKaEApUXDPuqO6OeFaQxrb6gPMrBAcTHQrCInY7Dy5ozS1KOZLkOAkqZxUVA846zisChM4jKBLJCpZH5TYpL108CI5T0GCRiwpasuRKlJqA6qBq8CfCOlY7a6cqio0bn/N4U/UrHF4A9ZGf0xMTnsaLwrhjTQs9jAnSLY6MSiXKzZRmFQA4YGzxpi9v4SSAJmIUSQGyoe4J9W8RAiel+GmBYky1lSU9lancruCRTcRC2OF5oD/qPG1GPCMeivRDD4NfXuZi0vlUtuw4agGvGK5Px6Z+PxkxSc4ZCEmhbJ2dd6niXbvTdKZDJP4hDcjx5Qo6BhXVYiakEkqSmzk5QVHn9YgniV3MGuu9+hJ9wRHCr7iLbUrtElOWtmr31PrCxmr4w021jHmFJCRyAB72AHhC1NWiymgdxU4TJ5C9d3pDOWpwavX2pCeXRRHCGmES9N4aA3KPcbpaMtnScylHhrvMWjZKeyRYjSF2wMKwILVA8RDpOByglNImWtpjWdSqbfX+KOY9Y9EG2S8wb8w9YxFCkfARKz3KXiERoqXSDsVK7Xn7wNP8Ap4PD6tuSY9fEmBtGVGMtGILF5kGPIuIxHgY9PbPKMeEYMeEdnobLmggBjmAApXX0aGWAwSvxCClWUkEPcG7Awnw0xjWxDGDMNtOYktLt2ixAqGcvwABhexGI+MaptCnWh+YLSPmjP3kQRsbHFD1oiraZgqh8/AQBOUhJTkUSFocuzpUfakT4YFTADtGpGlOdqfKwu6Djh9R9LeTD8xzjNrFSOyopNe8GreZhEhFyaJ+kvxrbdSDJOGUeyQzb9BvPCPY/CmWyRlOY1o5BsOGrwKvinxELZrDY26LEJmIUZqQDowzHkN3GLT032F/VSBMlgGbLsLlafzJ52IG/nFH2cepL0zWvVhx0HKLp0U251qsiSVka6cywAA8e60LXBkf91fqdADLwacknBjy9oJkbUUnLctoS48NI6p0l6EScQozUK6uaTUpAKFHilxXiCOLxSNp9BMTKc/hrSNUrYkXsoCHq/LotHyP+5Pai6ptT/wARDP2iVl1VO9h4DdEX9S30lQ5GJp2yJ6SypS7tZ9W0iTD7BnrOUSyD/wBqD5Qw1tYHsZAk3Ft72CKxClXJUbDxjpQknBbPlyyh1EFU3sZwDML5VNu+m484j6J9DEySmfPIUoVSPyJI1P6jx0iPpTthYKkGxulwyhcEUoRRw5H0kbypZYthCr6EYrRl1m9yj4xQd0jKNwt+0bIEazpjn7l43RUQx9Ty+5lRqIYyJrNSxhXcQbggSw0MDsXqHrfGl82XNYimj/PGHE2eyTFd2cClQexDP4QdtGdlQTwiQU7jbMclZ21NBmDmPWPQqxuKdY5j1j0Vaq8WTXt7kW0pTKzAU9oVTkNyh3tU9nv+8JJpp4RqgkqJryQATIFS6tEShE67JiKZ88YaBiDgTUiNWjMZEag5howIlAjcJG4R6dyRpTQ8I3w01SSSksSCnmFBiIwqNI9k7Ni77jBeHxpC81G9re0BCCJCQ1oyygjuarYqdEfScdkUWSmoO8Ub+YCxk5/pdKb5XJY/zAyrDhEE5RhdaVB2PG8kZJZ00s0G9H9oGWabwPOvjSFClHfGZaoI1YKcTAC4h+Qnauje3BNChuLcAbsN9vMQdjSlTuASWy8AVX+37RxnZ2LmJKsq1ptZRGvAwwm7RnZv+WZYfnVoOcR38LG6MpL5Gj1Lxi8WlKQAz2IcXJ9HjdExGZBLMQWPFs3v6xQzPURVSjzJOsToxS2+tVD+oxseLg9zhtlh6Q9JMoCA6RwbMkiljRQraxHcYp20NpqWanML8OaXqOUR4gvevOsCtSKFVSqIm5bZ5dbRLhjEuHSKUEEIlh7DwghPWTqqQdgCTUiCdn4nKr1EFJlh7DwiMSwCWA8IySCDPYVIMf4LadG3Wgna+0AZZ5Qkwt4nx30HlCRrXkIzyJWVozHWOY9Y9GqfrHP3j0VABJRJ2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http://fc06.deviantart.net/fs71/f/2013/038/0/a/gaze_by_masked_lion-d5u4c3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895" y="800138"/>
            <a:ext cx="768409" cy="83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05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srcRect/>
          <a:stretch>
            <a:fillRect/>
          </a:stretch>
        </p:blipFill>
        <p:spPr bwMode="auto">
          <a:xfrm>
            <a:off x="609600" y="1066800"/>
            <a:ext cx="5334000" cy="4343400"/>
          </a:xfrm>
          <a:prstGeom prst="rect">
            <a:avLst/>
          </a:prstGeom>
          <a:noFill/>
          <a:ln w="38100">
            <a:solidFill>
              <a:srgbClr val="FF1934"/>
            </a:solidFill>
            <a:miter lim="800000"/>
            <a:headEnd/>
            <a:tailEnd/>
          </a:ln>
        </p:spPr>
      </p:pic>
      <p:pic>
        <p:nvPicPr>
          <p:cNvPr id="7171" name="Picture 5"/>
          <p:cNvPicPr>
            <a:picLocks noChangeAspect="1" noChangeArrowheads="1"/>
          </p:cNvPicPr>
          <p:nvPr/>
        </p:nvPicPr>
        <p:blipFill>
          <a:blip r:embed="rId4" cstate="print"/>
          <a:srcRect/>
          <a:stretch>
            <a:fillRect/>
          </a:stretch>
        </p:blipFill>
        <p:spPr bwMode="auto">
          <a:xfrm>
            <a:off x="5257800" y="3198813"/>
            <a:ext cx="3352800" cy="3138487"/>
          </a:xfrm>
          <a:prstGeom prst="rect">
            <a:avLst/>
          </a:prstGeom>
          <a:noFill/>
          <a:ln w="28575">
            <a:solidFill>
              <a:schemeClr val="accent2"/>
            </a:solidFill>
            <a:miter lim="800000"/>
            <a:headEnd/>
            <a:tailEnd/>
          </a:ln>
        </p:spPr>
      </p:pic>
      <p:sp>
        <p:nvSpPr>
          <p:cNvPr id="7172" name="Line 6"/>
          <p:cNvSpPr>
            <a:spLocks noChangeShapeType="1"/>
          </p:cNvSpPr>
          <p:nvPr/>
        </p:nvSpPr>
        <p:spPr bwMode="auto">
          <a:xfrm>
            <a:off x="609600" y="5410200"/>
            <a:ext cx="4648200" cy="912813"/>
          </a:xfrm>
          <a:prstGeom prst="line">
            <a:avLst/>
          </a:prstGeom>
          <a:noFill/>
          <a:ln w="28575">
            <a:solidFill>
              <a:schemeClr val="accent2"/>
            </a:solidFill>
            <a:round/>
            <a:headEnd/>
            <a:tailEnd/>
          </a:ln>
        </p:spPr>
        <p:txBody>
          <a:bodyPr wrap="none" lIns="127010" tIns="63505" rIns="127010" bIns="63505" anchor="ctr"/>
          <a:lstStyle/>
          <a:p>
            <a:endParaRPr lang="en-US"/>
          </a:p>
        </p:txBody>
      </p:sp>
      <p:sp>
        <p:nvSpPr>
          <p:cNvPr id="7173" name="Line 7"/>
          <p:cNvSpPr>
            <a:spLocks noChangeShapeType="1"/>
          </p:cNvSpPr>
          <p:nvPr/>
        </p:nvSpPr>
        <p:spPr bwMode="auto">
          <a:xfrm flipH="1" flipV="1">
            <a:off x="5943600" y="1066800"/>
            <a:ext cx="2667000" cy="2132013"/>
          </a:xfrm>
          <a:prstGeom prst="line">
            <a:avLst/>
          </a:prstGeom>
          <a:noFill/>
          <a:ln w="28575">
            <a:solidFill>
              <a:schemeClr val="accent2"/>
            </a:solidFill>
            <a:round/>
            <a:headEnd/>
            <a:tailEnd/>
          </a:ln>
        </p:spPr>
        <p:txBody>
          <a:bodyPr wrap="none" lIns="127010" tIns="63505" rIns="127010" bIns="63505" anchor="ctr"/>
          <a:lstStyle/>
          <a:p>
            <a:endParaRPr lang="en-US"/>
          </a:p>
        </p:txBody>
      </p:sp>
      <p:sp>
        <p:nvSpPr>
          <p:cNvPr id="7174" name="Line 8"/>
          <p:cNvSpPr>
            <a:spLocks noChangeShapeType="1"/>
          </p:cNvSpPr>
          <p:nvPr/>
        </p:nvSpPr>
        <p:spPr bwMode="auto">
          <a:xfrm>
            <a:off x="609600" y="1066800"/>
            <a:ext cx="4648200" cy="2132013"/>
          </a:xfrm>
          <a:prstGeom prst="line">
            <a:avLst/>
          </a:prstGeom>
          <a:noFill/>
          <a:ln w="28575">
            <a:solidFill>
              <a:schemeClr val="accent2"/>
            </a:solidFill>
            <a:round/>
            <a:headEnd/>
            <a:tailEnd/>
          </a:ln>
        </p:spPr>
        <p:txBody>
          <a:bodyPr wrap="none" lIns="127010" tIns="63505" rIns="127010" bIns="63505" anchor="ctr"/>
          <a:lstStyle/>
          <a:p>
            <a:endParaRPr lang="en-US"/>
          </a:p>
        </p:txBody>
      </p:sp>
      <p:sp>
        <p:nvSpPr>
          <p:cNvPr id="135177" name="Text Box 9"/>
          <p:cNvSpPr txBox="1">
            <a:spLocks noChangeArrowheads="1"/>
          </p:cNvSpPr>
          <p:nvPr/>
        </p:nvSpPr>
        <p:spPr bwMode="auto">
          <a:xfrm>
            <a:off x="381000" y="304800"/>
            <a:ext cx="8280400" cy="368300"/>
          </a:xfrm>
          <a:prstGeom prst="rect">
            <a:avLst/>
          </a:prstGeom>
          <a:noFill/>
          <a:ln w="9525">
            <a:noFill/>
            <a:miter lim="800000"/>
            <a:headEnd/>
            <a:tailEnd/>
          </a:ln>
          <a:effectLst/>
        </p:spPr>
        <p:txBody>
          <a:bodyPr wrap="none" lIns="91421" tIns="45712" rIns="91421" bIns="45712">
            <a:spAutoFit/>
          </a:bodyPr>
          <a:lstStyle/>
          <a:p>
            <a:pPr algn="ctr" defTabSz="915091" eaLnBrk="0" fontAlgn="auto" hangingPunct="0">
              <a:spcBef>
                <a:spcPts val="0"/>
              </a:spcBef>
              <a:spcAft>
                <a:spcPts val="0"/>
              </a:spcAft>
              <a:defRPr/>
            </a:pPr>
            <a:r>
              <a:rPr lang="en-US" b="1" dirty="0">
                <a:solidFill>
                  <a:srgbClr val="FFFF00"/>
                </a:solidFill>
                <a:latin typeface="Arial" charset="0"/>
                <a:ea typeface="ＭＳ Ｐゴシック" pitchFamily="34" charset="-128"/>
                <a:cs typeface="+mn-cs"/>
              </a:rPr>
              <a:t>BEHAVIOR IS BEST UNDERSTOOD THROUGH THE LENS OF EVOLUTION</a:t>
            </a:r>
            <a:endParaRPr lang="en-US" dirty="0">
              <a:solidFill>
                <a:srgbClr val="FFFF00"/>
              </a:solidFill>
              <a:effectLst>
                <a:outerShdw blurRad="38100" dist="38100" dir="2700000" algn="tl">
                  <a:srgbClr val="FFFFFF"/>
                </a:outerShdw>
              </a:effectLst>
              <a:latin typeface="Arial" charset="0"/>
              <a:ea typeface="ＭＳ Ｐゴシック" pitchFamily="34" charset="-128"/>
              <a:cs typeface="+mn-cs"/>
            </a:endParaRPr>
          </a:p>
        </p:txBody>
      </p:sp>
      <p:sp>
        <p:nvSpPr>
          <p:cNvPr id="135178" name="Text Box 10"/>
          <p:cNvSpPr txBox="1">
            <a:spLocks noChangeArrowheads="1"/>
          </p:cNvSpPr>
          <p:nvPr/>
        </p:nvSpPr>
        <p:spPr bwMode="auto">
          <a:xfrm>
            <a:off x="5318125" y="6075363"/>
            <a:ext cx="2057400" cy="215900"/>
          </a:xfrm>
          <a:prstGeom prst="rect">
            <a:avLst/>
          </a:prstGeom>
          <a:noFill/>
          <a:ln w="9525">
            <a:noFill/>
            <a:miter lim="800000"/>
            <a:headEnd/>
            <a:tailEnd/>
          </a:ln>
          <a:effectLst/>
        </p:spPr>
        <p:txBody>
          <a:bodyPr wrap="none" lIns="91421" tIns="45712" rIns="91421" bIns="45712">
            <a:spAutoFit/>
          </a:bodyPr>
          <a:lstStyle/>
          <a:p>
            <a:pPr defTabSz="915091" eaLnBrk="0" fontAlgn="auto" hangingPunct="0">
              <a:spcBef>
                <a:spcPts val="0"/>
              </a:spcBef>
              <a:spcAft>
                <a:spcPts val="0"/>
              </a:spcAft>
              <a:defRPr/>
            </a:pPr>
            <a:r>
              <a:rPr lang="en-US" sz="800" b="1" dirty="0">
                <a:latin typeface="Arial" charset="0"/>
                <a:ea typeface="ＭＳ Ｐゴシック" pitchFamily="34" charset="-128"/>
                <a:cs typeface="+mn-cs"/>
              </a:rPr>
              <a:t>FROM MACLEAN: THE TRIUNE BRAIN</a:t>
            </a:r>
            <a:endParaRPr lang="en-US" sz="1300" dirty="0">
              <a:effectLst>
                <a:outerShdw blurRad="38100" dist="38100" dir="2700000" algn="tl">
                  <a:srgbClr val="FFFFFF"/>
                </a:outerShdw>
              </a:effectLst>
              <a:latin typeface="Arial" charset="0"/>
              <a:ea typeface="ＭＳ Ｐゴシック" pitchFamily="34" charset="-128"/>
              <a:cs typeface="+mn-cs"/>
            </a:endParaRPr>
          </a:p>
        </p:txBody>
      </p:sp>
      <p:sp>
        <p:nvSpPr>
          <p:cNvPr id="135179" name="Oval 11"/>
          <p:cNvSpPr>
            <a:spLocks noChangeArrowheads="1"/>
          </p:cNvSpPr>
          <p:nvPr/>
        </p:nvSpPr>
        <p:spPr bwMode="auto">
          <a:xfrm>
            <a:off x="6859588" y="762000"/>
            <a:ext cx="1982787" cy="1219200"/>
          </a:xfrm>
          <a:prstGeom prst="ellipse">
            <a:avLst/>
          </a:prstGeom>
          <a:solidFill>
            <a:srgbClr val="FFFF42"/>
          </a:solidFill>
          <a:ln w="9525">
            <a:solidFill>
              <a:schemeClr val="tx1"/>
            </a:solidFill>
            <a:round/>
            <a:headEnd/>
            <a:tailEnd/>
          </a:ln>
          <a:effectLst/>
        </p:spPr>
        <p:txBody>
          <a:bodyPr wrap="none" lIns="91421" tIns="45712" rIns="91421" bIns="45712" anchor="ctr"/>
          <a:lstStyle/>
          <a:p>
            <a:pPr algn="ctr" defTabSz="915091" eaLnBrk="0" fontAlgn="auto" hangingPunct="0">
              <a:spcBef>
                <a:spcPts val="0"/>
              </a:spcBef>
              <a:spcAft>
                <a:spcPts val="0"/>
              </a:spcAft>
              <a:defRPr/>
            </a:pPr>
            <a:r>
              <a:rPr lang="en-US" sz="1400" b="1" dirty="0">
                <a:latin typeface="Arial" charset="0"/>
                <a:ea typeface="ＭＳ Ｐゴシック" pitchFamily="34" charset="-128"/>
                <a:cs typeface="+mn-cs"/>
              </a:rPr>
              <a:t> HOMO SAPIENS</a:t>
            </a:r>
          </a:p>
          <a:p>
            <a:pPr algn="ctr" defTabSz="915091" eaLnBrk="0" fontAlgn="auto" hangingPunct="0">
              <a:spcBef>
                <a:spcPts val="0"/>
              </a:spcBef>
              <a:spcAft>
                <a:spcPts val="0"/>
              </a:spcAft>
              <a:defRPr/>
            </a:pPr>
            <a:r>
              <a:rPr lang="en-US" sz="1400" b="1" dirty="0">
                <a:latin typeface="Arial" charset="0"/>
                <a:ea typeface="ＭＳ Ｐゴシック" pitchFamily="34" charset="-128"/>
                <a:cs typeface="+mn-cs"/>
              </a:rPr>
              <a:t>EVOLVED AMIDST </a:t>
            </a:r>
          </a:p>
          <a:p>
            <a:pPr algn="ctr" defTabSz="915091" eaLnBrk="0" fontAlgn="auto" hangingPunct="0">
              <a:spcBef>
                <a:spcPts val="0"/>
              </a:spcBef>
              <a:spcAft>
                <a:spcPts val="0"/>
              </a:spcAft>
              <a:defRPr/>
            </a:pPr>
            <a:r>
              <a:rPr lang="en-US" sz="1400" b="1" dirty="0">
                <a:latin typeface="Arial" charset="0"/>
                <a:ea typeface="ＭＳ Ｐゴシック" pitchFamily="34" charset="-128"/>
                <a:cs typeface="+mn-cs"/>
              </a:rPr>
              <a:t>SCARCITY</a:t>
            </a:r>
            <a:endParaRPr lang="en-US" sz="2400" dirty="0">
              <a:effectLst>
                <a:outerShdw blurRad="38100" dist="38100" dir="2700000" algn="tl">
                  <a:srgbClr val="FFFFFF"/>
                </a:outerShdw>
              </a:effectLst>
              <a:latin typeface="Arial" charset="0"/>
              <a:ea typeface="ＭＳ Ｐゴシック" pitchFamily="34" charset="-128"/>
              <a:cs typeface="+mn-cs"/>
            </a:endParaRPr>
          </a:p>
        </p:txBody>
      </p:sp>
      <p:sp>
        <p:nvSpPr>
          <p:cNvPr id="7178" name="Oval 12"/>
          <p:cNvSpPr>
            <a:spLocks noChangeArrowheads="1"/>
          </p:cNvSpPr>
          <p:nvPr/>
        </p:nvSpPr>
        <p:spPr bwMode="auto">
          <a:xfrm>
            <a:off x="3429000" y="4116388"/>
            <a:ext cx="760413" cy="377825"/>
          </a:xfrm>
          <a:prstGeom prst="ellipse">
            <a:avLst/>
          </a:prstGeom>
          <a:noFill/>
          <a:ln w="19050">
            <a:solidFill>
              <a:srgbClr val="C426CC"/>
            </a:solidFill>
            <a:round/>
            <a:headEnd/>
            <a:tailEnd/>
          </a:ln>
        </p:spPr>
        <p:txBody>
          <a:bodyPr wrap="none" lIns="127010" tIns="63505" rIns="127010" bIns="63505" anchor="ctr"/>
          <a:lstStyle/>
          <a:p>
            <a:endParaRPr lang="en-US">
              <a:latin typeface="Calibri" pitchFamily="34" charset="0"/>
            </a:endParaRPr>
          </a:p>
        </p:txBody>
      </p:sp>
      <p:sp>
        <p:nvSpPr>
          <p:cNvPr id="7179" name="Text Box 14"/>
          <p:cNvSpPr txBox="1">
            <a:spLocks noChangeArrowheads="1"/>
          </p:cNvSpPr>
          <p:nvPr/>
        </p:nvSpPr>
        <p:spPr bwMode="auto">
          <a:xfrm>
            <a:off x="381000" y="6323013"/>
            <a:ext cx="8382000" cy="354012"/>
          </a:xfrm>
          <a:prstGeom prst="rect">
            <a:avLst/>
          </a:prstGeom>
          <a:noFill/>
          <a:ln w="9525">
            <a:noFill/>
            <a:miter lim="800000"/>
            <a:headEnd/>
            <a:tailEnd/>
          </a:ln>
        </p:spPr>
        <p:txBody>
          <a:bodyPr lIns="91421" tIns="45712" rIns="91421" bIns="45712">
            <a:spAutoFit/>
          </a:bodyPr>
          <a:lstStyle/>
          <a:p>
            <a:pPr>
              <a:spcBef>
                <a:spcPct val="50000"/>
              </a:spcBef>
            </a:pPr>
            <a:r>
              <a:rPr lang="en-US" sz="1700">
                <a:latin typeface="Calibri" pitchFamily="34" charset="0"/>
              </a:rPr>
              <a:t>Graphic Credit: Dr. Peter Whybrow – UCLA – Author of “</a:t>
            </a:r>
            <a:r>
              <a:rPr lang="en-US" sz="1700" i="1">
                <a:latin typeface="Calibri" pitchFamily="34" charset="0"/>
              </a:rPr>
              <a:t>American Mania</a:t>
            </a:r>
            <a:r>
              <a:rPr lang="en-US" sz="1700">
                <a:latin typeface="Calibri" pitchFamily="34" charset="0"/>
              </a:rPr>
              <a:t>”</a:t>
            </a:r>
          </a:p>
        </p:txBody>
      </p:sp>
    </p:spTree>
    <p:extLst>
      <p:ext uri="{BB962C8B-B14F-4D97-AF65-F5344CB8AC3E}">
        <p14:creationId xmlns:p14="http://schemas.microsoft.com/office/powerpoint/2010/main" val="1468490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rm3.static.flickr.com/2589/3921487789_09c49860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48960" cy="587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225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duate Emily Pitt holds up her diploma in joy to show family and friends during the Fountain Valley High School 2013 commencement ceremony Wednes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04" y="304800"/>
            <a:ext cx="8868104"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4953000" y="2133600"/>
            <a:ext cx="2895600" cy="152400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38561" y="2433935"/>
            <a:ext cx="2362200" cy="923330"/>
          </a:xfrm>
          <a:prstGeom prst="rect">
            <a:avLst/>
          </a:prstGeom>
          <a:noFill/>
        </p:spPr>
        <p:txBody>
          <a:bodyPr wrap="square" rtlCol="0">
            <a:spAutoFit/>
          </a:bodyPr>
          <a:lstStyle/>
          <a:p>
            <a:r>
              <a:rPr lang="en-US" dirty="0"/>
              <a:t>Wooohooo</a:t>
            </a:r>
            <a:r>
              <a:rPr lang="en-US" dirty="0" smtClean="0"/>
              <a:t>!!!  I can’t wait to see what my grandkids look like!!!!!! </a:t>
            </a:r>
            <a:endParaRPr lang="en-US" dirty="0"/>
          </a:p>
        </p:txBody>
      </p:sp>
    </p:spTree>
    <p:extLst>
      <p:ext uri="{BB962C8B-B14F-4D97-AF65-F5344CB8AC3E}">
        <p14:creationId xmlns:p14="http://schemas.microsoft.com/office/powerpoint/2010/main" val="19952556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693420"/>
            <a:ext cx="7292340" cy="5471160"/>
          </a:xfrm>
          <a:prstGeom prst="rect">
            <a:avLst/>
          </a:prstGeom>
        </p:spPr>
      </p:pic>
    </p:spTree>
    <p:extLst>
      <p:ext uri="{BB962C8B-B14F-4D97-AF65-F5344CB8AC3E}">
        <p14:creationId xmlns:p14="http://schemas.microsoft.com/office/powerpoint/2010/main" val="2262918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693420"/>
            <a:ext cx="7292340" cy="5471160"/>
          </a:xfrm>
          <a:prstGeom prst="rect">
            <a:avLst/>
          </a:prstGeom>
        </p:spPr>
      </p:pic>
    </p:spTree>
    <p:extLst>
      <p:ext uri="{BB962C8B-B14F-4D97-AF65-F5344CB8AC3E}">
        <p14:creationId xmlns:p14="http://schemas.microsoft.com/office/powerpoint/2010/main" val="2317399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693420"/>
            <a:ext cx="7292340" cy="5471160"/>
          </a:xfrm>
          <a:prstGeom prst="rect">
            <a:avLst/>
          </a:prstGeom>
        </p:spPr>
      </p:pic>
    </p:spTree>
    <p:extLst>
      <p:ext uri="{BB962C8B-B14F-4D97-AF65-F5344CB8AC3E}">
        <p14:creationId xmlns:p14="http://schemas.microsoft.com/office/powerpoint/2010/main" val="36965331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693420"/>
            <a:ext cx="7292340" cy="5471160"/>
          </a:xfrm>
          <a:prstGeom prst="rect">
            <a:avLst/>
          </a:prstGeom>
        </p:spPr>
      </p:pic>
    </p:spTree>
    <p:extLst>
      <p:ext uri="{BB962C8B-B14F-4D97-AF65-F5344CB8AC3E}">
        <p14:creationId xmlns:p14="http://schemas.microsoft.com/office/powerpoint/2010/main" val="3278336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lisamiru.files.wordpress.com/2009/10/pout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849"/>
            <a:ext cx="6416841"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molsoncanadian.ie/en/~/media/Molson%20Coors%20International/Molson%20Canadian/Website%20-%20Ireland/img/beer_gla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032" y="725597"/>
            <a:ext cx="2154655" cy="510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51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693420"/>
            <a:ext cx="7292340" cy="5471160"/>
          </a:xfrm>
          <a:prstGeom prst="rect">
            <a:avLst/>
          </a:prstGeom>
        </p:spPr>
      </p:pic>
    </p:spTree>
    <p:extLst>
      <p:ext uri="{BB962C8B-B14F-4D97-AF65-F5344CB8AC3E}">
        <p14:creationId xmlns:p14="http://schemas.microsoft.com/office/powerpoint/2010/main" val="3251318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themavesite.com/TMS-Pictures/2012-01/TheWorldsLargestCruiseShipNextToTheWorldsLargestYac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80" y="1447800"/>
            <a:ext cx="8954228"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26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460375" y="228600"/>
            <a:ext cx="4135315" cy="60198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0" y="228600"/>
            <a:ext cx="4267200" cy="60198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71600" y="4953000"/>
            <a:ext cx="65532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81400" y="1676400"/>
            <a:ext cx="19812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3276600"/>
            <a:ext cx="41910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pic>
        <p:nvPicPr>
          <p:cNvPr id="25" name="Picture 2" descr="http://blog.ootii.com/wp-content/uploads/africa-de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321114"/>
            <a:ext cx="2924268" cy="15665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upload.wikimedia.org/wikipedia/commons/2/2d/Grantsgazelle-pain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850678"/>
            <a:ext cx="2028581" cy="1258125"/>
          </a:xfrm>
          <a:prstGeom prst="rect">
            <a:avLst/>
          </a:prstGeom>
          <a:noFill/>
          <a:extLst>
            <a:ext uri="{909E8E84-426E-40DD-AFC4-6F175D3DCCD1}">
              <a14:hiddenFill xmlns:a14="http://schemas.microsoft.com/office/drawing/2010/main">
                <a:solidFill>
                  <a:srgbClr val="FFFFFF"/>
                </a:solidFill>
              </a14:hiddenFill>
            </a:ext>
          </a:extLst>
        </p:spPr>
      </p:pic>
      <p:sp>
        <p:nvSpPr>
          <p:cNvPr id="38" name="AutoShape 2" descr="data:image/jpeg;base64,/9j/4AAQSkZJRgABAQAAAQABAAD/2wCEAAkGBxQTEhUTExQVFhUXGRsYGBgYFxgbGBgaGBcfGBwdGB0aHSggGBwlHBgcJDEhJSkrLi4uGx8zODMsNygtLisBCgoKDg0OGxAQGy8kICY0LCwwNCwsLCwvLDcsLCwsLCwsLCwsLCwsLCwsLCwsLCwsLCwsLCwsLCwsLCwsLCwsLP/AABEIANoA6AMBIgACEQEDEQH/xAAcAAACAgMBAQAAAAAAAAAAAAAEBQMGAQIHAAj/xAA+EAABAgQDBAkCBQMEAQUAAAABAhEAAyExBBJBBVFhcQYTIoGRobHB8DLRI0JS4fEUcoIHFTNiohYkY5Ky/8QAGgEAAwEBAQEAAAAAAAAAAAAAAwQFAgEABv/EACsRAAIDAAICAgEEAgIDAQAAAAECAAMREiEEMSJBUQUTMmFxkYGxocHRFP/aAAwDAQACEQMRAD8A5+JgjzxEkQVhcMuZRIsHJNAkbyTE5gB7jiqWOCapmbtI2XPcP3QcjDSUUDzFb1OE9yR7mCpM01ZEtLadWmnOltIWaxfYEfTxWzuJpSSCxDHe9IY4RWYEIUrMLB3cbvGCZ8pCk5Vy0vopPZrxahHMRtszBhIuDzLKA3OaG8Ye0Fd+4ZKChyCysRkmh0qZ2ULVNKjSLNhcigFCoNRvHCA8RlV+btbzc/dm9YmwdCoPuUAON/vCdrhhojCoRPY7AkEZQCHtpeBMbglJQpW5LhIAr2a97+8WtKc0sHX3q3zlGMVhqMPgt5iAJcepo7Ob/wC40+im5mPq0eVKKgSmkPv9jAWpLEgB8xFANB6+MESMAkDME0ND30h1r1H8RPL67lLngKSUkMfnlEOAnlBHDQxcdpbDcCwOg1hUejq+yo0rruY7huhqvyUKYYu9Z5asHwswklY+lJbmTYesWXBpQSFFu0GKWqOXCNNnbMSjslLurNzAGm6vrB5wMtICRVjmvVL/AMwrY6sepsaJkYtALAnvBaCE4rUhk7x9onwmHSoOlIIPf5tG8yWgEpSkA3LXLb2NK+sLYJrZpInywSpw/OxiUbVTmDb294gn4JBSXQw5MfHSK9iZKpZcPl4n04Rk1c5pWX1Ln/VjKAWO+FuKAWSRwNdW3bgTrwhKnaDpZ3sPvDjBSFqFAkWqVB/28tYFwKe4Tr3BjgFq7Si/A2HLjEZUUUEvMBwZL99T5w6XgJgF8xO4v5M8VvakxUtySvMP1BRbuIp4QVAWOQZYQvDYmYs9pL8kkAd5v5wTtPCSlAKykKatd28WigT9tTVH/kJHAt4w2wWPUoAh8w/yB18bw23iso2BW0MepN0gw2bClZqZagQ+5VD7RRFTFA7xHSOuzylpUBVCuVnihYgcof8AAb4lTEfNX5bBsOp5iYzG8kMocx6x6KBia9CGYSQqYpKEB1KIAHOLJjJSZSBJQSQn6j+pRueQ0jPRDC5VTJqkn8NHZ3Zl0fwePTkA3d/GI3kXcn4j0JX8OkBeRkOCkFYa+hu/fQwwVglAVNtXIIHN6U0iHC4DMCEHKXBYjy4PAmIwM1FOrmEncCQPnCA/yPRjJ6kq0hOvh7vY90DrxKSWFLXo55mx4c40l4A/UtHcSX8CY3m4gJS2UEf2kgeLwTiPQ7ngT7kstanYCnHQw0wUztg6hoR7PxTEhjlOg04gaRYpcgCqXqAf494XvGdQoIIj2ZigkGtKfaB/6ylNRT5zMIl4q6SXGnk45hoKwMyubNRJtvJPzzhZas7Mw/UeollQrR27vlqxsMKhOpOtTYiNcNYHQ1r+bTu/eGOGw2c9oMlNPt6iCBoEgCCdQg0HbJa3LfzMaYrZ4AzvlcAFi2rt5N3w9/pUgslhQkVrx9Y0VgQxDFrnjVvjRqYDCVhac0tJcg0a+5z9jCjG4wpUnOCAosQNW1pyFNzRdMVgKFg25zelOUVvbGzc47ILsHca1FDYWvHUPfc2MI6jDZ6ldlSTpvDNoT94MSkqYAOaOWBd71vFe2WCk5VEFk1e3C9+Lb4s2CmpdJAB0pw5E74wejNERhh5ISgdkng4MKtr7KCyTlfeGY7vRqxZcOtGWjWv/ELsVPEtZzGh+U8Y7z4xZSWJnLtq4BcklaHKXqN3heN9l7eXmuQB5faLttGSkqcMX0B+rmNP34xS9v7FcdZLYZXoLO7W38bwyOFgxv8AcItjL1LtszauYUPjUef3jO2cEmajtSs+pyu//wBXZXnHPNj7WXLUxemhbwi+7N2iFDVjpu5ED7wq9ZqaEKhhonLtp7PyrLAs/wCk+eoPBoI2eQgi7houHSXZqyc6SFDwVyLXPFu8xWU4btG55n48UP3+aYYFK8PUlUtQkzJqACwYgEUCqPxvFMmjjXnFq2tigiUZYDZjYUoLvFUUkPDfhrikxPzCeWGZkhiN7j1j0Zkp7aeY9Y9DuxTjvqX7o/iEDDzEgMc4cvcNSm8VrAc+alye1rX7bjEGySAZiQ3aSFXqMp1fgYGxgYGtTb+Yhftg2mX6yRXN/wDdAhTpdIBpwflUnfDb/wBXpdilzvdn+cYp81Jp2n+c4DmILgcQOZJhv/8AJW/uKv5DL9S747bqVB68gUnzb3hNlM1TgK41BofaEvWEKa53fLRYdmHsZlAZRaoL8w0ZakULohKrv3TknwWBSVhClZTplBLvo4FIsH9MmSh3UpRqBdg9C3vCnYE5KptU0DCgqSTYcTbkSYddJMV1aDRlG4FGHEwjdyZwpjIwepWsfiySbVrQX/eHfRrC51JUdGBG6n7+UVGUTMWNw4/eOhbDS0pzSvwPugl44KFgQ3Ix5IluS4YBwA1635cYLXMAYDW3u8LsMX7LkgX1PrEmL2gmUxpQEH9tPmkIkzRWFY+cUUdizvq8TbKx5VKBJvYvxoPXwir9INr50lSUmjMQQxP6SLg8bRjZG2gZQFjWmo38qkH/ACj3Bh8p3gGXD7llx2JBZ78DX5+0I8di1KcJSW38L24UgJONzP2wAQDcb7G26CpKglVCkkU043rfhGux7nQgHqVcqWFEZVM9H33dtW94sGFxa6P2SGB3kE0rWt6XgbbuFIImpCnBrlID1pSGGySlKSSKqZw4dyCH360tYwZiCAcnO8jDC4ooSSXIB1vbd7Qvx+00zpawk9oWe4Y+WsazutW+VASLZlKAA4sHJD194gwnRxTqmFaF0LhIaru/1H4Ywqj7MyfzJcBNPUoAGZQqW3niI3xj/UEhzRQBAB8bnluih41GOWDlC0ISSAlI1F66mFeydvYiRMYZlKf6S5ry1ignhsRoI/xEn8pdwgyz7e2cwE9HexekbbB2mxDmG+x8YqcHWnIVXQpgx5Grc4ru39nHDTXH0KNOB1TGeIccG9w6Ph/qdBk5ZqTXgFb+Cv3ivbWwZlkum3OnjXuiPo3toUB5GLTjcKmdLy7xQhvAP6HxhIKUbDCsc7E41tsurODfTdC1KiTFm23sZUpSgWLa2PeD+8IUSq0j6Gl14dSRchL7NpFFp4EesYgnDMDXVQ9Y9G9nQMHuFYfEZVhT2NeRvE2NUnMwWC9RXTlpG8/qwagxDiMbmyuBQM+rDfvid7IIEqA8RmyNOHPMRDiUhNARTXXdSGkuYgpd72pA0zDjISdbR5LO+52yvR1ELjMBZzfhygnG7XJZEuiU0G88eZNYjmye1D/YewEqUkmvjvam+GrbK0Xk8n11WsxVTksf+nuziJfXTOKh3BvEufGAuluKBUbFXK3KLXj5okyQkU14ABhpvJigzGmT0hTlzY690R6WNthsPqUyvFM/4hPRjClR015PFvAUGSDUUFHPnAmBwAlgMKC1OPlBE5ZCSob2D35sdO6B22c20TyrgyMEYoS0uaM5J+3dHOttdKlLm5cOmtgpnUddXYPuh7tHZInnLMxSpaKMkJLN/wBizDnAqOjkzZs5OJSj+pw6g6ZiRny1ftBN0neIY8VKhrHs/QgPIdwQo6H5idO1cSlLzpQXLapsR3jjveLp0XlSZkrrsySk/USQCGDMfmsK5O1ELTOSmYJhmPkkJSApyCAlILm+tgA5iv7J2WZYJJBOpSXSkOKJP0lXGoA0rG7EWxDvx/8Ac5WzqQAdH/UveKk4QqKlrDOQAFMNz1qa6xmX1RJySFqoD9JqHNS++vOsVHAdqaBLKU/qWzt3kuq8WPD4cgsmbMmqIZwAwZ7tY9o1/iFLKwnWxtdjSatAR28MoirhQUx5AX4C9oBVteZKITKlAJLfl4kVJattXrC2ZOnpVkJUKEPmIG41GvAVvGuz8fNBUmYKu9GKcpsQ1GvutHQmD8/8zOaZNJ2hiJ00S85AbMTqxNALAml+FXgzEbIKEvL6wrVdRm9nexAUAkaUGka4PGypSilCXUbqqQBuFLAnz7oVzdoLViFpzkS0gUFipVQk93y0bGsehg/7mCudQzE4RUkPmKczmiiqUosxdN0n/sxgLoZgpOHnzcVjCypZ7CBUkmtA/aLGjcYOTtYLOXqkrKWdwGINOyQnu943x2DARmQchDMm4yuwDPYE3FRrB67WAw/cBZSp7kszpAcWs5QEAVSkCoA/UdaHSJsdJTPksujXDlnTuP8AEa7OmshHWS16MopIVmJ0J56RLPUETGrlVUHjUKB5OIHvfU7mSlIwxlzCgn27wYt+ydolDIWSQfpV81hBtZGbtJLlJ7innwjGCnqQQTY21/aO2DmNMKp+padq4aVikstgpuxMHiyhqI5/tDZCpauG8Gh5GL/g5SJoJFFMxI15iz8Yr+2NmTEksQobwCD3hmJ4uI341vHrYC2vZTHGZI/7D1j0b4qU0wCruPWPRXUjIiwIOQ5UslVQx8qRDikgCj1tX7Q3UgAuWfefYQsxDl3fy+AROrfTKjJ1Fk1ahrTd8tDnApEyUC9LV9ISzw0H7LwE78tEqrVi7agX74Pco4buQNTMLMzRCzJCFBk7vg7ovmwsIAEFmUqttAPsPOKpIwISQVOa7qd1Wi6ScWEhS7hCW5kX9oj+W/IACPquRL0uxwzBOj+SSwHi57orHR+Xmmvxp60gvb8zMtlXAHiz+/nBvRiRlAAvcefsPMQZcro/szLAlhLNhEqUQGZDPb6jrTQCNMSdCSzgvrQ6d4gvDziFIVd38D52rAu0Jgqp6B6tq+nAEkvCAOzWdzTF4dDBRd1aW5NCiZNny1/+1dGUuog9ip/MKg8aH0MNDLM4hlMo0BBYgaaQTjcOiTKYGwevvVzBa34zjKD0YBjdoFack8Sg4Gfqktm5kksN4pz0hZh9kGb2lBWihKTfKTR6Vs9aWgrC4EzssxSCQ7pR+ttVGwQCb6w7nJmhJHYCdQFLUo8VEZXPlBms4j33BhM6AibDYFCS84JSkfko53Ob33R7bGMWHCUAISwTlUA7FqBmfvifFyzkK2ckgO7MKtQDfYPzgWWUURNUoKX9OYhjZsujwINyOnuH44IDh8f1hISSVEsUKYAOf02Iv2o2UuUWAzpfi6L6B3qK3hirYMuZ2qpINGIDDc7UBaMSMImiaKNhwQCWLaUbx7gX9xD/ABg8I9wPD7JUWIWkud9hS/P7w4wPRosXDuXIcgEm7kQw2fs5CQSLhzQsTuGvi0WPD5UBiQ+9uGkYLO3owb2BZSf9lyTWEsJTT6d9vDj3tEwZS5gyhSUskgiubKCSSLCo3WjTpV0lQiYUysqlpqczsltC1cx3aPyifoBiBPViJhH/ACKKmqzfbTugxqfhzaBFq7ghWM2lmlBCZd2GRV7s5uQGq/KsBY/ZC0Ay1q6xak5k1GWlQyRcsGsecN8HsY9cqaahJ7HDeK/KQTi5fXqVlWklNkq+ltXSL8HDcNYyhzqcc/iUcYIrAUpUtANkgFRpexvw8oFk4ZYBEtCi1CSkAjcXWQG/x74Y7RxfVzFB1KZVAo0y1DBIpTi44C0VjaE9RmFJUaEsNL6JsO6HEAPQmdaWfZ5LgrWkHcDmPk6fAw22iypZFXbi33HjFL2ctz+lfNs3Iw/l4s5DdwG+NCrrxfqHzV7lFxpUJwB/UOV49E20EvOB/wCw9RHotVsCok10IYxrMmAUSxIuo+fKsAYxZAajm7MO75viKTNUskBrk8BxfU8YzMWFMKlqtv5+sT1TiZU56JtgMHmIJS5NRoAN6j9oeTJoQ0tFVqYEs7ftuEA7O+nONaAmgA4D5ujwxYfLLdyQM2rak8T798Cs12/xNqAIznVOZySKJAsPl49/XgS1IepN/EV71P3QBiMSB2Q9BZqVp3wsm5QC6iHvRnrQPrV4wlPL3NlsEwcT1s3NoSWH+NPIRY9kLITNJc5XCd9mbxaKfg5n4rnSorTfWLRsKd1gWh24i9C1O8ecF8tMX+uoOptj5Kz2UpooZX5qDN3U84mxawtJQHNGDvpAZX+ISFEOal6WcMeDj4IKweG6236X8x9XhbjExuu4aFbNChJFnrfUPRh+bThUR6Xs/rWzhSkip0B10I1hpJTnASEszBzuHwUgqerInKlJ4kJJ8kgmA8++phn+vub4XASjK7acoVSiiCQLBwbcOMB4zZplZjJBOY1zKPZ5cIc4eSlUmvKzHw0hdOxChoGG6pYcN/F41p+4uhPI5K3ihZKgWSalVAo8P2jTb3RpM+T2GSpIDG9u+LWEy1AZk0Laane9oOweAlJcJJPAmNo7KwKmbsuXjhE4XiOkE+UhWHmvnTRK9WtU684RS9obw2ji9S55x37pF0Pw+LT2kgKFlJYEfeOQdJeg03DLLAzJaQCSliQC/wBQuLHwi54l9DdZhMl3G32p0D/cG2Z0lnSwyZi2dqlwx/u3NaN8d0qxC3SZtDQ5QACP3fyG6K6mhoODGMqvR9OdRD37KbuRc3NmRmkrWpMmW5BVTnZgdY7p0N2CnCyUhRIeqna5u1PKOd/6VdHTNX/UqBKElkOaPYmOvKlEMcwypH0tfvPtCHlPp4D6jFe5p+5JNkZiR9MvwJ+whevLLVlSBU+t7XhzMUCKA8b05b4qPSPaPUzAEgPoS1T6jS7Qo6AQlRJ6lR6R9VnylSXP1ZaFxxObTQMIrO0R+ISZicpYhyskU3hEFbRxJKyoly7kLQlqtYuW1s2kC42SlaR+Ui1ykjjXMP8AyvaG0wAAwvE+xCMMoJLg5hdmp3E18odpm5k03d/j94qmGWZZD1GhBceNj6jhD7DzCQ4/Y/blC16YdjSHREe0U/iJ5j1EZjG0gesH9w9Y9D9X8BErf5SeSBLl9pgVAFW8Aix74BTbW/8ALb+XKN8biGuQTdqOSbA8g0DSCoqtx8vuR5QBVOFjHN7AhWMngDKBSgvvDl374J2corLIADa8Tc8gPUQqmgqLDtVrbf6RZMDK6uUCSLaeLPvMYtIRP7M2mlouxq8jJT3ne0AzUgOWLga6b6c+d4lnzGLkOfIHQDlSIUyyoE8a6APx1r7QRBgnHOmDEsFGldNa/POHOxZqkrzAMk60AqQbmj8IVTQlwlIzElnP08S35m4053ifrXZZJaWXelcqvpG6ihwA32JLF5LkXViGl0wmRRIKt6idALAueFg0M8HixKSwSNbaWFSXc+zBhaKlgNosp3Y5WA0AcKfiTWGOz0GZQGxq+76vFokXVZoPqPIQ0uGzdoKIKiaaD5SBsdjAohzV7DhqSbfLQuwszq5WWubdu5fN8Z2Vgn7SjW1bV9Tw5QiVA0mb4gGWrCzs8tkqyXr9nv3RJKxASBSgpmp2uNOPvCiSjeokm5LvyAjWRiCJrZuyCwepJO6lBT+aN5W3qAaqWRBSagOYnkoDjMjMo3KbAc49gVUFA+8ge0FKw4BB7nEHTuT7Gw5NMgS2j33wvxhBdLPVmL15U+Vg3GYpCTpmapfTiTWK7tvpFLkglShwIZVDQHh9oMFB6Anq99mc9/1B6PCWevRlF8yRR9x4n1ikbKwxnT0S3brFpSeT18osvS3porEgy0gZPA+HvFY2fh52YKlIWSKggaa174vUclqxjh/uJ2jlYOI3/E+htnoRh5UuUOylNEhNHYuxcUO+kNJO0JZFVCujl24iOA47bGNlrQibNKVKSKD9LkB2F3eCkYCauXMmqWslKVKu1gTpxhIpxxmI7ja1lwSPqfQSsRJSHUQNX0jl3TrHpXOC5SguWzggukkeVhHOdj4ybNVlXNmKRRwpSiDzuLQ5mTz1c0vYMA1N3ofKN3V4wE544+JeLOudJe5Ibzf+IIStwC9R88YCWijcvG4jeQtiDod3DUceEFYDOoRSY1wxLOACDcGoMMcOlhSg1GkLMGWU+/UWVwNIcS2IL0PzxhC49xxPUQ4760/3D1j0aY7/AJBzHrHooVfxETszlBjfMe1QqP8Akpx5eRiAz2Dg33XYxrtOeCWTbh5e0QrPZTle1eBc/PGOqugEzZfCQIXs+SVrA33A+coebWxoDBFcqQ1KOLc7wqwM7K6qG4HMlh84QRLPWKYcA50HLmB4QtYNbkfQjFZwZMiQAgEv38KPxr6wLj5oSgBNCdNza89O4wdteYxyiyQ3HMwPk57zChVRmNqAUq5cemkdqHIcjOuc6ELOFyy6s5zV1a338ICQpkkXZwBvLVPzfDrHIHZSLJSKXc3Y+MI5k38oD0dR38BuEEqYsIKxQuTErEGld/Nx+xiz9HcaASTS3kIq05NAaBhpataeMFYDEZVB7PXcQT9o95FQsTJmpyjYZbVbSeYe8cG3eQiw4PEuwDMz/f1FOEUWTiE5ixq/rFo2avd3U3/xEbyKQoj4bRsdTsWEJVMVZIKj85NHN5/TSaFFQIzKJUKCm5txp3Bo6HjZGeRN3ZDTV8pcd9I4br3w7+l+NW4YsN9SZ5/kOmBTLTJ6d4pDlM6ZnfgU14b29YKV/qRjFhjMYG5AHlShZ/GKVMvE2DS8Vm8WnN4ydXfYXwmdX2rs+eJWfrlqsRVqd0czxO0V9a6iVBK3yk0LG3h6x1vYmK67ZqCS5SnIrmjs+z98cgnye2v+4+sTv006zq/1KPnaVUp1GOI2+SpRlSpctBIYZXUG46ub0gX/AH7EFx1qg+YUYUVUtSkRokuIFmSik1imldXrBEbTcACSck+Lx8yasTJqipQCQ5YUTa3fHTVMnAT1f/Cs+KTHJY6ftueUbKC2pMlSwOa2fyeEv1BPlUB+chvBs+Fm/j/7EHR7CNJK2u5tVhQRDOn9koe5BPjDvHZZEoSQO0JSK8bmKvLW6u8R1QXYsYXQqBRCpiKnwgnDygrn+Yb+IiFPaD8H+ecTYahBtxjjE5CoIXh5OQlJqDp9j3w1Qp030au7nrGspOYDjUftGuJ+mlxbiIRZuRjPoRFjT+In+4esegSZO/ET/cPWPRURcURBzpgYDgOW5fKRp1lGERmYSQ1Izax+fzBMmef4hyJ1UgBy/nZ4YbKmBBWvWpA46ebwhwxZRO4H0hjgZjEOzH1IPpZuMBtr6IjFNu+4ZiwWJdy1X5j7wNiUZUS3vU+FPV/OC5CM5RW6rAX7WsDbZqvvKU938+sBrPyCw7/x2FJmPLC9SlAfeXUPaIDhgD1YqSancwKm7gPWC8HL/BlgtQhXA1LA99YxhEvM1oFEvvUWr3ARjlm5NcdzYrXKJUoG1TyDAgdzgRBlYB9R7/aHqsNlUQN3oG+coUEdtI5+AS/t5weuzlAWV8Zth5mUgm4i74LEpOVO8cqERQFBhyJT5tB+z9pELc/pb7GA+T4/7g0TtVwXozrmGSFyVB/yqfvTHz4ukdy6FYzPLU5tc6V+aRxzpDhwjETUp+kLUU8iXEc/SvizoYp+pA9GATA4eDcDJYOdYHRLdhvhxLlswina+DIPwqeTFzLj/p3iAozcKotnGdHMUUPBj3GKhtKRlnTBuWoeCiIyhSkqBS4IsQWI5ERkSyVGEEQJYzj7lY18uprJlRHicO4YwwlyInOF3x797DsZPjBlwyrT0BKcrVd31aHW0ekqp+FwuEyMJLAqd85HZTTQBJPeeED7dwbJCtxbxhRhT208x6w6gW1Q5+p875dbUWlPrqXjpgkCYJiSCFpFBcEACr8BeKxJPk0MdqTiohyTQb6cKiFctLQKofHuFbpo2wy3Di6S7d7GDJaKPpu0I+U7oUYdZSsKB+aRYJSQwUPpNxXXR/lYWv8AjHKuxD9mpB7Ol0n9Jj21ZBykpvfvvTgYkwckaFiK8CIm2gSBz7+MIBvn1GG9SkTA8xJtUesZibEyWmBrZh6x6LKnQMk1ujE00WaM5hQGJcjVgdZGsFHcE3x7m8obt3tG0gsE8C//AJftGgUwf5aPZ+y3AeV/WPEbPBslg2NNBUgmwSod4L18HgTaSjmHMluH7gGBcFiikvcgk+/7d8S4iYCs7waH53ecK/t4+xwW6gEaJDJRxCRTwf1grZIdUw6uAeTGo8/KApExkjkAOenzgYzhTlnFFs4oeIqnz9YWZdBEaDejHGMlMp97Hxv6xW8Sj8QjWvmR7esWDGYnrBQ1DA6EEkW4XhJiKzFHe3mnTw8oz42j3PXdgRYtVDxiMb4InSe0ws3kzxECygLA0PhFJSMk5wdlp6H48jMCos3dFe6SEGdmcF+G46gRvhJmQuH+/Ix7pHUiYkEv9VGAcUbj3QvXXxv5fmaublRn4izCJOfRnrurFh6jVv4isYedlctU24RccOkLloUDQh+WhB5QTy9BB+oX9LZWUr9+4IiTWJZcsZ+YgxMmMdV20HiR874RLyyqgTKJUEokisFS8O8TmVCbWR1RK10ll/gk7yB5xTzQ8ot3S/EpGSV/kfBhFPi54AP7Xc+U/WXDeR19dRyhTsNW87xlEuvCIcPN7Qd9NA3lBclNSnfaOv1B1403ly9NR4EfPWG+y1sMi7aHgYEw8pw9XF+XDlDBMnMBvsfZoStfRhjyLncaYfsnlccP4jbayAU9k3Dp58IElTSWe6fQRvPU6XH5fv8AzCQGNsK3qVvEzO2kG4I9Y9AuPP4o5j1j0Wq0+IkixzyMEUWp8pAM4+cGan58vAk4XLM8FSDu0ibCZRIjZQYHeGPnA8k1Hf6RIqzb42R3Bq5zZp11X4+0FT5rLccYXgxNiV9p+L+8dZe5lLCFMc4HF6KNHBB3EW7mJhptKU+VSbuB6ke8VpC2bhQ8hFhweJzSyLlIrxex9POEL0KkMJX8a0MOJm2LxDTQuwIZXJ3fwgaelltur3OB6PBW05ThKmoWPjfwLecQTvqAq4I7009KwJCMEO83xmEZVCCCmhHKF2Kl1J3V8oeYSa6EpJGozHTWggTF4M5M2h10cMK8Lx2uwg4Zm1AR1BEyVKl5yAlIZquXNAN9YxihnkguWFCzsWibFbPMoBSZqVOAUhjUGhAo1N8Y2ZNDFDOTc5qA6Ubjq8GJ65CJgd8T9yuEh60iw9GtoBBMtVUEu/6TZ+RiDb2z0ygAASTXMRTu73uISy1MawyQt9cUrdvGt2dGKcp4RsqXRxvB84rOyNtKpLmF0hsqtRuB3xaZbUqDw+ViRdUazjT6fxrlvXVhtABGZrBClkgJSCTyETJw4yfSrs1c0oe6E3TLDrlYcuoMspDB6ggnwpCldfNwsbtvFdZb8Si47FKmzFzTrbloIGkJBIcRMjDqWUoQCpSiEhIqSo0AHOHn/pmfhsSZOIQELSgLZwoMqgLpcXB8I+kLKi5Pijyss7+4oxS2IZxwOo9ILlKcA7/WI9sSwJhp6+4BiLCLq2jwMjkoMYrPFyDHuCnVB1/N9/GGssBi1N3DXwivYSYxbxhzLmNTwibencq1tohPW2Lcx5RvOP1Nr894GQoKHGoPdqIaYXB5hX5SFyMPc6/YlNxkvtimo9YzDjauGAWnmPWPRVqt+Ikuyr5SnrxHneIpkykRrvHs1IcCiItYT7npZZ+USKV8+cYHESrV6R0iZVupEY3UaCMJsTGojUzJETC43ww2XjerWH+k0PuDCuNiqMOgYYYSu1kOy7YRYUnq1aE5Sd1R/wDr2gGYSlSXuHHt6KB74WYfGHT6hXmP4hnisSmYSocFHvp6U4RNNRRv6lpLhYvUjm4rKbU3eI93g3Gz1ZUpZglNHsTm8CawBPUlhmBN7UNzv5+UEy0FUtJSknQagGvqQI8wHRmgdJEGQps2Y/21s9KbhaN8GoZpeYAs5NNQd/KG2L2UeqQ0vtlJrmFAKVEI+sISq10udd1N0aRg46gnXidll2xsjr5XWSwrOA4FMrNUNvigz0MX+eUdW6J7Q61ISEhkgAFzXm8UPpNhOqnzJeUBnKaEApUXDPuqO6OeFaQxrb6gPMrBAcTHQrCInY7Dy5ozS1KOZLkOAkqZxUVA846zisChM4jKBLJCpZH5TYpL108CI5T0GCRiwpasuRKlJqA6qBq8CfCOlY7a6cqio0bn/N4U/UrHF4A9ZGf0xMTnsaLwrhjTQs9jAnSLY6MSiXKzZRmFQA4YGzxpi9v4SSAJmIUSQGyoe4J9W8RAiel+GmBYky1lSU9lancruCRTcRC2OF5oD/qPG1GPCMeivRDD4NfXuZi0vlUtuw4agGvGK5Px6Z+PxkxSc4ZCEmhbJ2dd6niXbvTdKZDJP4hDcjx5Qo6BhXVYiakEkqSmzk5QVHn9YgniV3MGuu9+hJ9wRHCr7iLbUrtElOWtmr31PrCxmr4w021jHmFJCRyAB72AHhC1NWiymgdxU4TJ5C9d3pDOWpwavX2pCeXRRHCGmES9N4aA3KPcbpaMtnScylHhrvMWjZKeyRYjSF2wMKwILVA8RDpOByglNImWtpjWdSqbfX+KOY9Y9EG2S8wb8w9YxFCkfARKz3KXiERoqXSDsVK7Xn7wNP8Ap4PD6tuSY9fEmBtGVGMtGILF5kGPIuIxHgY9PbPKMeEYMeEdnobLmggBjmAApXX0aGWAwSvxCClWUkEPcG7Awnw0xjWxDGDMNtOYktLt2ixAqGcvwABhexGI+MaptCnWh+YLSPmjP3kQRsbHFD1oiraZgqh8/AQBOUhJTkUSFocuzpUfakT4YFTADtGpGlOdqfKwu6Djh9R9LeTD8xzjNrFSOyopNe8GreZhEhFyaJ+kvxrbdSDJOGUeyQzb9BvPCPY/CmWyRlOY1o5BsOGrwKvinxELZrDY26LEJmIUZqQDowzHkN3GLT032F/VSBMlgGbLsLlafzJ52IG/nFH2cepL0zWvVhx0HKLp0U251qsiSVka6cywAA8e60LXBkf91fqdADLwacknBjy9oJkbUUnLctoS48NI6p0l6EScQozUK6uaTUpAKFHilxXiCOLxSNp9BMTKc/hrSNUrYkXsoCHq/LotHyP+5Pai6ptT/wARDP2iVl1VO9h4DdEX9S30lQ5GJp2yJ6SypS7tZ9W0iTD7BnrOUSyD/wBqD5Qw1tYHsZAk3Ft72CKxClXJUbDxjpQknBbPlyyh1EFU3sZwDML5VNu+m484j6J9DEySmfPIUoVSPyJI1P6jx0iPpTthYKkGxulwyhcEUoRRw5H0kbypZYthCr6EYrRl1m9yj4xQd0jKNwt+0bIEazpjn7l43RUQx9Ty+5lRqIYyJrNSxhXcQbggSw0MDsXqHrfGl82XNYimj/PGHE2eyTFd2cClQexDP4QdtGdlQTwiQU7jbMclZ21NBmDmPWPQqxuKdY5j1j0Vaq8WTXt7kW0pTKzAU9oVTkNyh3tU9nv+8JJpp4RqgkqJryQATIFS6tEShE67JiKZ88YaBiDgTUiNWjMZEag5howIlAjcJG4R6dyRpTQ8I3w01SSSksSCnmFBiIwqNI9k7Ni77jBeHxpC81G9re0BCCJCQ1oyygjuarYqdEfScdkUWSmoO8Ub+YCxk5/pdKb5XJY/zAyrDhEE5RhdaVB2PG8kZJZ00s0G9H9oGWabwPOvjSFClHfGZaoI1YKcTAC4h+Qnauje3BNChuLcAbsN9vMQdjSlTuASWy8AVX+37RxnZ2LmJKsq1ptZRGvAwwm7RnZv+WZYfnVoOcR38LG6MpL5Gj1Lxi8WlKQAz2IcXJ9HjdExGZBLMQWPFs3v6xQzPURVSjzJOsToxS2+tVD+oxseLg9zhtlh6Q9JMoCA6RwbMkiljRQraxHcYp20NpqWanML8OaXqOUR4gvevOsCtSKFVSqIm5bZ5dbRLhjEuHSKUEEIlh7DwghPWTqqQdgCTUiCdn4nKr1EFJlh7DwiMSwCWA8IySCDPYVIMf4LadG3Wgna+0AZZ5Qkwt4nx30HlCRrXkIzyJWVozHWOY9Y9GqfrHP3j0VABJRJ2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http://fc06.deviantart.net/fs71/f/2013/038/0/a/gaze_by_masked_lion-d5u4c3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895" y="800138"/>
            <a:ext cx="768409" cy="83812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60375" y="6220485"/>
            <a:ext cx="8378825"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pic>
        <p:nvPicPr>
          <p:cNvPr id="12290" name="Picture 2" descr="http://i.huffpost.com/gen/1457053/thumbs/o-THE-SUN-fac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7208" y="5018881"/>
            <a:ext cx="2310652" cy="115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75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98463"/>
            <a:ext cx="8626338" cy="5187079"/>
          </a:xfrm>
          <a:prstGeom prst="rect">
            <a:avLst/>
          </a:prstGeom>
        </p:spPr>
      </p:pic>
      <p:sp>
        <p:nvSpPr>
          <p:cNvPr id="3" name="TextBox 2"/>
          <p:cNvSpPr txBox="1"/>
          <p:nvPr/>
        </p:nvSpPr>
        <p:spPr>
          <a:xfrm>
            <a:off x="2133600" y="214032"/>
            <a:ext cx="5514975" cy="646331"/>
          </a:xfrm>
          <a:prstGeom prst="rect">
            <a:avLst/>
          </a:prstGeom>
          <a:noFill/>
        </p:spPr>
        <p:txBody>
          <a:bodyPr wrap="square" rtlCol="0">
            <a:spAutoFit/>
          </a:bodyPr>
          <a:lstStyle/>
          <a:p>
            <a:r>
              <a:rPr lang="en-US" sz="3600" b="1" dirty="0" smtClean="0">
                <a:solidFill>
                  <a:srgbClr val="FFFF00"/>
                </a:solidFill>
              </a:rPr>
              <a:t>Supernormal Stimuli</a:t>
            </a:r>
            <a:endParaRPr lang="en-US" sz="3600" b="1" dirty="0">
              <a:solidFill>
                <a:srgbClr val="FFFF00"/>
              </a:solidFill>
            </a:endParaRPr>
          </a:p>
        </p:txBody>
      </p:sp>
      <p:sp>
        <p:nvSpPr>
          <p:cNvPr id="4" name="TextBox 3"/>
          <p:cNvSpPr txBox="1"/>
          <p:nvPr/>
        </p:nvSpPr>
        <p:spPr>
          <a:xfrm>
            <a:off x="5334000" y="6090303"/>
            <a:ext cx="5410200" cy="261610"/>
          </a:xfrm>
          <a:prstGeom prst="rect">
            <a:avLst/>
          </a:prstGeom>
          <a:noFill/>
        </p:spPr>
        <p:txBody>
          <a:bodyPr wrap="square" rtlCol="0">
            <a:spAutoFit/>
          </a:bodyPr>
          <a:lstStyle/>
          <a:p>
            <a:r>
              <a:rPr lang="en-US" sz="1100" dirty="0" smtClean="0">
                <a:solidFill>
                  <a:schemeClr val="bg1"/>
                </a:solidFill>
              </a:rPr>
              <a:t>Drawing adapted from stuartmcmillen.com</a:t>
            </a:r>
            <a:endParaRPr lang="en-US" sz="1100" dirty="0">
              <a:solidFill>
                <a:schemeClr val="bg1"/>
              </a:solidFill>
            </a:endParaRPr>
          </a:p>
        </p:txBody>
      </p:sp>
    </p:spTree>
    <p:extLst>
      <p:ext uri="{BB962C8B-B14F-4D97-AF65-F5344CB8AC3E}">
        <p14:creationId xmlns:p14="http://schemas.microsoft.com/office/powerpoint/2010/main" val="596584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72" y="1143000"/>
            <a:ext cx="8641328" cy="4596185"/>
          </a:xfrm>
          <a:prstGeom prst="rect">
            <a:avLst/>
          </a:prstGeom>
        </p:spPr>
      </p:pic>
      <p:sp>
        <p:nvSpPr>
          <p:cNvPr id="3" name="TextBox 2"/>
          <p:cNvSpPr txBox="1"/>
          <p:nvPr/>
        </p:nvSpPr>
        <p:spPr>
          <a:xfrm>
            <a:off x="1524000" y="297180"/>
            <a:ext cx="6248400" cy="523220"/>
          </a:xfrm>
          <a:prstGeom prst="rect">
            <a:avLst/>
          </a:prstGeom>
          <a:noFill/>
        </p:spPr>
        <p:txBody>
          <a:bodyPr wrap="square" rtlCol="0">
            <a:spAutoFit/>
          </a:bodyPr>
          <a:lstStyle/>
          <a:p>
            <a:r>
              <a:rPr lang="en-US" sz="2800" dirty="0" smtClean="0">
                <a:solidFill>
                  <a:srgbClr val="FFFF00"/>
                </a:solidFill>
              </a:rPr>
              <a:t>Borrowing from the future?</a:t>
            </a:r>
            <a:endParaRPr lang="en-US" sz="2800" dirty="0">
              <a:solidFill>
                <a:srgbClr val="FFFF00"/>
              </a:solidFill>
            </a:endParaRPr>
          </a:p>
        </p:txBody>
      </p:sp>
    </p:spTree>
    <p:extLst>
      <p:ext uri="{BB962C8B-B14F-4D97-AF65-F5344CB8AC3E}">
        <p14:creationId xmlns:p14="http://schemas.microsoft.com/office/powerpoint/2010/main" val="40741726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motherboard.tv/post_images/assets/000/012/415/facebook_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8600" y="3635090"/>
            <a:ext cx="3844412" cy="2213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encrypted-tbn3.gstatic.com/images?q=tbn:ANd9GcRHkcbcUDCVUwvDApXAVn_c3eVNZMUqz_rzA6ZqpIqZeVS4-SCG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668" y="5181600"/>
            <a:ext cx="1071310" cy="6664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ugarslam.com/wp-content/uploads/2008/11/ashley-greene-and-chase-crawfo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09600"/>
            <a:ext cx="2133600" cy="32178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ermaculturenews.org/images/peak_oil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9494" y="6019800"/>
            <a:ext cx="1001484"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2.gstatic.com/images?q=tbn:ANd9GcR3B0TUClBlU0XAWWeYvgfeb5KMMd0eoU9hn6LxvwDXHzwTTH6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9494" y="4343400"/>
            <a:ext cx="97486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iskopicks.com/wp-content/uploads/2011/03/dos_equis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96837"/>
            <a:ext cx="2238375" cy="30956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descr="data:image/jpeg;base64,/9j/4AAQSkZJRgABAQAAAQABAAD/2wCEAAkGBxITEhUUEhMUFBQXFRUYFBgWFxQXFBQUFhgWFhcUFRcYHCghGBwlGxUVITEiJSkrLzAuFx83ODQsNygvLiwBCgoKDg0OGhAQGywkHSQsLCwsLCwwLCwsLCwsLCwsLCwsLCwsLCwsLCwsLCwsLCwsLCwtLCwsLCwsLCwsLCwsLP/AABEIAMIBAwMBIgACEQEDEQH/xAAcAAEAAgMBAQEAAAAAAAAAAAAABAYDBQcCAQj/xABLEAACAQMCAwQHBQMIBwgDAAABAgMABBESIQUxQQYTUWEHFBUiMnGBI0JSkaEzcrFDVGKCssHR0haDkpOi4fBERXOUo8PT8QgXNf/EABgBAQEBAQEAAAAAAAAAAAAAAAABAgME/8QAIBEBAQACAgIDAQEAAAAAAAAAAAECERIhAzFBUWETBP/aAAwDAQACEQMRAD8A4bSlKBSlKBSlKBSlKBSlKBSlKBSlKBSlKBSlKBSlKBSrb6LY9XEYUMSSq2Q4aMSBVG+sAg6SCFGrpnzqwdnbWM8OdCqRmODiDXaywP3kkyJm2dJimE0N3YxrBDHGDroOZUrsfabh5WSFLICEJfJZQJNBayROssaEXEeqLLeLFi5OtWyM4qqLfJPx620IgiW9tok0pGgdI5UTvHWNQup8FjgY97A2AoKPSukiW24gFgeSe5lhW5naXuYYJ5I44wVs4gpfUSwZ9TZwM4U71LsvR1Zs0YdrpTNLbRxrqjD25uLZ58Tgx+8ylOQ05DA7UHK6V0a34PD3ETwxzRF+FXMkshMbxSOouAyYaP3WPd81IIXGNwWOe69HUSFCwuFIS7aWHvI5JpHto4XEcTLGFVmMpyMPgId25AOZUq59lrCMcSKCGRWEMr2sNyFZmue4Z4EkBVQ2XwV2Ab3fHFTL+84jF6lPNdGTvmljAZGEseHgaaJ+9jBxlkAxkDScYoKBSuovezS8U4kq6ZJbYX3s9Cie5Is6r9koX33WFZGUEHdB4VXu15keyspboEXbtOCzDEstsvdiKSXO5OszKGO5C9cUFPpSlApSlApSlApSlApSlApSlApSlApSlApSlApSlApSlBntbuSI6o3eNiMEoxU48MjpsPyrJJxOdkZGmlKM2tlLuVZ/xspOC3maiUoJbcSnPd5mkPdYEWXb7IDkI9/c5DljlUeOVlYMrEMDkMCQwPPII3BrxSgyRTMrBlZlYHIYEhgfEEbg1m9oTZ1d7JqLaydbZL7jXnPxYJ3571FpQSRfy6QnePoAYBdTaQH+IBc4APXxr3JxW4YqTNKSnwEyOSnT3Tn3dgOXhUOlBlluHZi7MzOTksSSxPiSd81mveJzzENNNLKV+EyOzlR4AsdqiUoM3rL6+81t3mrVryderOdWrnnO+aXd3JKxeV3kc82dizHGwyWOTWGlApSlApSlApSlAr6DXylApSlApSlApSlApSlApSlApSlApSlApSlApSlApSlApSlApSlApSlApSlApSlApSlApSlApSlApSr52Y7HWpKe0LgxyONSW8YJl0c8ykKe7yPu4zjqKLJtQ6V+iuF9kOEAHureF8Y1FyZcH+lqZgp8tq83/EeF2baCLONxzVEiDDruFGRz61qYWt8P1+eAM8qmRcJuG+GCZvlG5/gK7tH21hI+wimkHTuoZGB+RVcV9Pai6PwcPvz5m3lUY+bDFa/nU44/biC9mr48rO5Pyhl/y1m/0Q4h/Mrn/dSf4V2R+P338zZf/Emto/7bisQ4zft/JWy/O8tT+iSGnD9i6x+3If8AQ/iP8yuf91J/hXiTspfrzs7n/cy/5a7G19f+NoP9ex/gnKguL8/ylkP9bdH+zAacJ9prFw264dNF+1ikj/fRl/iKi1+g4WvjzntAPJrwj9YBXi47NNP+2jsJSepVw3+33Yb9alxn2mo/P9K7Nfehwy7w6Ij/AEZWdB8lYFz+dcm41wyS2nkglGHjYqeeCOYdc81YEMD1BFYZQqUpQKUpQKUpQKUpQKUpQKUpQS/UzT1M1a/Z3lT2d5UFTNoa++qGrUeHeVfPZ3lQVb1Q18NoatXs7yr4eH+VBU/VjT1Y1brV0t2Dvbx3A97KSHAAGNwMEE8+YI2q9cKh4ReIHWBYsEd4saRrIp8GVlYfIjGcc6um5hbHJ+EwiMmZ+SbqNt2HXB8Mr9WXpmugdiYAum4nwZ7mTvDnJKQRYdQnh9obc/u4HSofpE7JFXjNnl7dwxUbe66Rs4QBVGS2mTG2Scg74zUOI8TlCQKWbPdlm36yMSOXL7NYdtuVRm9dO6+11ZlA3PIE7EeOD028Kps/ErhIrQrIUMloksjJiNnlllnZmJXBzgqPpVY7ByFvWJXydCAbs3I5kLDJIyDEv0Y1tO0F2UWxUY//AJtoeQ694f8ACrBMfityfinlb96WRv4k1CmkLHLHJ8Tv+prWjiLeI/IV4a+b/wChWojbJKfxVmjn/pVovXm/EfzrIl2x6k/nWhv0uD41Nhn8zVbjuN62EE//AF402LnZIuBnP51sbPTjrkEg7n6H8sH61WuFXBI2PyU5JP7uBy89h86lWnF0ySdgcY6nI2z+WPyp00uNpPp5ZH1NVr0k9kF4jD3sQAuowdPId4M5MbHHXcg9CegYkbqBc5wQcc8ZO/hy/XlWa2nw3PmM/lt+oOPoaWSj8wvaMCQQQQcEEEEEcwQeRr56sa7b6R+yCyZvIV3/AJdR16d55sOviN+YYnn0HB3c4RGc88KpY48cDeuTKp+rGnqxq0ezvKns/wAqCr+rGnqxq0ez/Kns7yoKv6saerGrR7P8qez/ACoKv6saerGrR7O8qezvKgq/qxpVo9n+VKC7ezvKns7yq4HhtfDw6gp54d5U9neVW/2b5U9m+VBT/Z/lXxuHeVW88O8q8tw7yoOd9oLTCJgfiztvjb8+f0wPGqn38lvKJYjgjY+BH4W8Rt+g8K7BxTgZkTYe8uSo/Ftgr9dvqBXLr8xuqum6OD0wyMpAZHHLI1L9HXlnFdMLvp0xvwu3Z/jwmj2GtDzXVpdGBDe633CCFYEcmVGGcYNN7VdlZjJJNAolT4mRF0yQqANjDknQvLUhZcAZK8hqrbvYX1QuV5ddjjfDDkedXjs92nSfSr+5MpyACQwYfeibnnrtuP1q5YtWTL37aXs6irw86mGXF7IgB3OLWWPDDnjCud9vPO1Zu2Tkeob7Hhdkf0kH91W/itlHLFK5TVL3FwI3j0qWeSKRftUI0EkyHLrob8WuqNHxuSFY7e8tbeZrfUsRlL96iMS2glG0yR7krlSBnY4rMxrncbOnzg/A7y5VngjZ1Q4dtSKqnGcFnYKDjfGetZIOzcrkqJbUOMAq1zBkE529x2GdiefSvJ4/HNIuu3tRjIVppOIukYI3AAuNh00qmPKlxxQAlVj4aoH3ktQ/nt30T5+p/KlxyNVs7Hs/GU3Mcr77Q3Vs+3iQkhIqBLwi4VmK204UHYmOTA+pFRoe0d0pws0cS9DFbwRN/wCki42xUa+4lcyMGN5ckjkTI7H6HUMdds1NU41ZbHhzkDvLW+kOOUVrnHhiRpfDxTxqdHbyo3ucOuEQdZriOB228TGQuCfE8umapd3fTTxCK4uriYK2qNXAYAtgN9ozllGANhkE9BzrXrYJ4fnTVXhXU7czBci0RQT8XtO3GfL3UOo58ayw8I90u4ECc86/WFUcx9oqKDt/dvXNeD8WNjKJogORV9LEMASp2I5bqOYI8q6f2d9LkcoCTQSSSEhQIlDO5OwwpbfPlUWY/dLzuLQDv5ZVV+TNZ3IT6MSM/IVgftPaocRTTzYwPsrSU4zvpIcoc4PLzHOtpxDtNOozaWF8h2zHJGO5bfcGP3sZ8Rg18WVLghrPh6x6l7wlZoIiQxZcyRadWdSOoJXAKtzwRWpfupr9TOB9qRIp0xyPvgiRDAT54YsDz+u435VrrWC9tkkaxEQklyhywYRLuwbI1bgZABHMgnlpNh4TLA0aSxD4hsWwXU5KshP3SGDAgbAg1Md1bngkcieY+R5j6UsdJ49xze44ZJqJl1Fz8RYHLN1Y56k7/Wsfs7yrpLICMZz5N7wx8+f1JNQbjh0f4Mea7r/Dl5kCs6ZviqiezvKns7yq2PZKOu3TbOfljP518SwBGVww5ZBBGfDI2qOdxs9qp7O8qezvKrZ7O8qezvKiKn7O8qezvKrZ7O8qezvKgqfs7ypVs9neVKC7+z/Kvh4f5VYdA8KaB4UFeHD/ACr57P8AKrFoHhTux4UFb9n+VfPZ/lVk7seFO6HhQVn2dXG+3nZtba4uQG+yeJbvHIozSmCRUzsQRIWHLdUH3d/0T3K+Fcp9L/CkkklZttPD5HTBxkxO7HO3RmiPzAoOHRSla96Vc5B0t0I2ORyIqDaS9Py869NJg+Fd8ctusu104B2twRFdYB2CyclPnJ4Hlvy8fGt/xvgkdymCPeG6kY1L8j1B8OX13rmYcOuCN/Gtv2f7SyW5CSEtF9082QeXiPL8vCnprf2199w6SBtLjbOA2Nj5eR8v4jes/CeGPcP3cRUPpLe+dKlV+I6vIb8sYBORiuiyRRXabFNRGx2KuPPxH8Krc/Z77cPG0kEynUypu6kb+sW4G8qrzKL74AONWCaX0WWJFt6M7xj701sg64MrMPp3YH61tIPRaM/aXpI8EhA/4mc/wqwWd+wUbhzoDe5pKTR7AzW5XZlB+JBup6AFVqfHxRGGcisybbx1VcHozs+txdH5NEP/AGzWSP0c8PHxNcyfvSJj/hjB/Wt3JxEeVRZOIDxrUwXUVPtr2BQxobBAGXV3iNIxaQHTpKlzgEe9ttnPXlXNYJpraYMNUU0bAjUvvKwwRlWHy2IrtcnEPMVouO2NtdYMw94bB1OlwPDO4I+YON8Yyal8V+HPPDfcU649IXEX095Mj6HV01QWx0yL8Lr9nswycEeJqP8A6Z35UoLiRVLO793pjYl3aR/eQAgEsTgHHlVlHY+xI+Kb/bT/ACVuOFcPs7cERoMldLOxLOw+fIZ/ogVJ4cmJ46s/D+JBooyvwFEK7Ee6VBGx8qlrd+dVSXj2g4kzNH0YY75B4EnaQfPB8+lS1ugy64nDoeo6H8LA7qfI7124O86WP1qvQuaqp4ifGvvtbHWnCLtaXcN8Q+vXPj4E/PNQLqzydUbYbGBuUkA/CHUg42yd988q0ntrzr4/HKfziVnm7TXNscSKsozylHdvvyAlRdPLoyZ863PCO3HD5jpkc2z+E+FU/KQEofqR8qp99x+MqVfSw6g7j/l9KoXHFTUWhY6eqnp8vEfliueXi05ZYx+nEsQQCu4PIjBBHketffZ3lX5k7MdpL+2cCyllUscCNcurk9O6IIY/TNd+7FdruISjHEOGTQ7bzKuhMcyXjkIZdsfDq+QrjXFvfZ3lSt/aSRSIskZDo6hkZd1ZSMgg+GKVBKpSlApSlApSlArmHpwzFCs4AKmC6tnyQP26o6Fc8yGhzjqNWN8V0+oPG+EQ3cLwXCB43GGB/MEHoQcEHyoPxbG+DmttcwFWKnBOAQQchlIyrKRzGK6Jx70VpZzBnEkttnOpMd5pG+kgkDPTmPLFa3tB2dtjCs1kZFtyWGmYgyWcw3MchGfsmznOTp+LONVWXSxQWyvlXsOGG9Zblcag4wVOGU/Ep5Y/Osy2AeHvYmDacB0wQ6n+8bZB678iMHrM25k98I4tJbnbJTO48PNfP+NdBtb+O8jGo4dd0dTh1I5MhG4IPTyrlqyePKpVheNEcqTjO45HPiPA09Nyuh295NFJ7hXvi2rQcCC8YffjBGILrGxwAHyep3+e3Y5leWFSjJvcW52ePchpI15smfiH3c/OtGty10ulUaV8ZwilmcDqFAzqGelbbgPZbiUtwkr2k6OhDCZ0kjaRd1KSnYkkHGojkDq1cjL1dxLdekG47RDoRUKTtGfGtT2x4bJbXckTp3fJgo06cMMnToJULq1DAJxjHStNg+Br0Y5Sza/0WZ+PE9TWJuN+dV/S3hTu28DV2c/xu242a8Nxs+f51qVtJDyU/ka9epSfhP5Gpupzv0nvxhq8WnHJoX1xNpJwGHNHA6OvXr5jO2DUVeHS+H5kD+Jr17Nf+j/tL/jUtZudqwzdpg66lXSeq5zg+XiKhN2hetfHw4jJZlUYOckDlvWB5Yxyyf7/AJVZnjPdWZ3TZnjch61Hl4izc2P0qFCGkYJFGzueQUF3PyA5/lW4i7KXHO4lt7QYBxPKqvv07lNUgPkVFZvnx+Gbm1jzDqT9TWFrgdKsdtwSyziP1y/Yb/ZRi3iGPulmDuen3V5184nfSWuAnD4LbO6tJG80moYwwefOkjbYAb9K5Xz2pyqR6JbO6kvsWrBGMbqXbICqQC2lgpKtgbEYOM711ntL2SlMcKTtFPm4hJAVQQiSK0j40am+yEmo6hz61yvsLxW6mvFkeRpHXkWfGkFShKn7pwQBjwAO21dB7Q8Vv0lRIZBJIdZik77VpMcbSMpVE94EAnc4wnma4XWz4dZ4IF9Xh0DCmNCBywCoOP1pUq3i0qqj7qgfkMUqsslKUoFKUoFKUoFKUoMc8KupVgGU8weVcv7UcANjK1xEneWzjTcxc9Uf4sfiTmPLNdUrHcQK6lWGQaD8y9vOy+kh4ffV0DQsP5aLGoJywXRcY6lRjmo1Ubhd8YZA2NS8nXOA6Hmp/LIPQgEbgV3rifCFt5GsJtrW4Ym0k/m9xnWIwfugndMciCNtjXG+0PZyeC6dJkA+0IONO5ILjCjllfDYZxSLUHiVuI5GUHKnDIcY1RuAyNg8sqQcdOXSogbFbXiEJaJScaom0EDUAI5dUsfPwbvgf3lFakqRXaZbaldG9GqXXczeql1LMDIYyqvoUYB17NpBLEhTvttXUbbgl5JCUubeLQVwwcvNKw6liZiSTzwPy6Vzf0S8TSJSjuyGRJAhAZgzBv2bBd8MrNvyBUHIwKvtz2sfQzMHQHAlYyKCic2x9q+DgfhHU/PjZ3S38c27Vdm3jS29Tt5JgXuyO6jZ8xF07vOFJxkOBkZ28c1pYOzPFnPu8OnH78DoPzYLVj7c8eeUxvHM8ESJ3Y7hmRZUDM4bAkYE6Tsc7nc6QSVy8P7DySojyXM51gHCsW0g8ixkKr9N/DfnVmVk9s9tEvYrjH81CfvSxJ/alFeR2M4rnDG3j/eurP8APaQmtlxvsqsPOWSQnYqzKAuAz5yJm6DqRgL72ATImpXg8WfhyfMuQPH4gOWpflqXPNDTlRmbsPdb67/hqfvXcIP/AAg15HYWU/8AenDv/MyH+zGa+xcEiycxAjYnbwzyJO2+2/QYOP2j/I+DQHP2ag8gNzlvhwAcE7qeZGTqB0OrYiPJ9H7tz4nw4/Oa4/vhrEfR8SDo4lwp25BBdaXJ8B3iKM/Wsj9mcKWkiEaAAB5CYUYnrrkC56cgOewGSiVHiCgSEKQwGBldwcKAcHruDvQeuKcOkt5WimAV1xkBkcbgMMMhKnYjka3thwi3ijSWf7aR11pAhZUVCDhp3A1HOPhTyyw5Uk4BHJHHMb+yjBij1I7ymVCoCkNHHExJ26Z51Ou7yGGNAEkkTSoSQt3Xeqo5iKSJhpJQ75z/AAATX9aJ7k4s43HwQL3SEA6T3gjy0hA29/fKnNQrXhUZU6RI0urbSoZcbDL41NnGvljkOfXLbSX11n1WxeVW21908q7be802uL+thetLvhFy4Ivr63gAO8RkM8g8NNvbhwh5be7Qbfsl2gt7GOVLnAdnc6cLId9lbAZsMFzs6dRy61ft12mivGXukdVGSS+MknkAoJCge9yP3uW2/ruOFwYz6xdMDvrKW8RGDj7NDJIw/rJ/dUiPtLcRKJbS2S2iGFDxwBVzuQO/cNIzYBP7TodqaVZvQRaQiSZ7mFyMRmJysndp8WosVGMH3dzsMeYrpPHmh723a3WMnXoiRMZczERTSqvJVjiMmWwN2Az48R4X2u4vLMO6uLyWUbqiPLL8/sd1Yb9VNdf7AJxO5LPd20VrGfddzFJHdzKP5NVZj3ak/E2Bt8Iz7ytQdOVsjI5GlfQKUQpQUoFKUoFKUoFKUoFKUoNP2p4DHeQPFIOY2PUHmCD0IIBHmK/Pt9YTxXcNtcKrFJtRmXbvhplcPKDu0rZcliemN+dfpquR+kSzCcasZSMxySWqMPexnvLiNifu4+2j5777daEcv7X2zRSPLp+zn7xCc5xuJIs4Ox1ID/VNVUgFc11z04cIUWNjcIdIRjbsuCNR0sVb+r3Tjf8AFXJuEO6sHjb31YED72xB1J4keHP59LjbPbW++nRfRTwh7iNzH3eqMEnWcZBLHb3TkgqvTqD0Fdrm4I/caWlCqF3AJ0Db3mZj8X128q432F43bJJ9qTbq5GsxYWJm3GrAGYThj8OV/orkmuk3nFTMMLJ6zFjkivhyPhzLEjR6c88t0G46Z6va3ccp7Z2sEdvbLLLIgL3ZRRGGZULxsqt7w7s6WD4xj7QH5/YvSqqLGgtUk7tdKs7tg7YJKaNz158+WKmdoeMRrcTT5tZbkKCSVEtvZxJpjWKEAMjyn3RhQQuliTz0Vn/9kXv84kX9yO3j/sKMVWW7ve27XmGNpM5BziNS6ZAwDtg7fPp5moySXp3j4VOxxtptr1dhnBz3zA82+799vxHOjl7dX7f9qvfpczD9FqM/aS7bdpbxtt9VxKRnfxHhj/rkNLUnD+NtuOHsg22kit1Tw371AeW3xDAGOVeJLTinwy3NlZ7bBr2GMYwB+yilK7AAbr0qmNcu7bxIxP42YsfzYVOteF3zfs7U4PVVZx+RLUNNv7AjQ5n4rYrncNbwyXEhJ5+8kK4Pnqrw0HCFOZJL+8cdQkNtG+OQYsXk8s4zSz7GX8rKGaKJ2ydMkbK4RSoLYEWMZYDnzOKtFh6JJTvLdtjwRdH1zk7fSsZZ44+6sxt9K6vbSeIhLFIbOIfDHGkUrE9XklmRndvPbbG21R5O1t0kjSG8mEhGCe8ZnIznTzOB4DYDpiukWPors1GJDNL5PI4BPh7mnb/rNZ+0HDbLhlpLcQQQpIigRkgEl2OAC3xEdcZ5Cuc/04b1G+F05JccRvbshSbifV8PfSSPnqdCMTnHguflWI8KCbXFwqeMcZBfHMjQgOD0xJo671F4j2ilk1DVhWJykYEURHgVX48YG7ZOw3rVB3PL9BXdz2tXA7JZp0t7OBXmc4Uyt4KWZwqn7PABO7uMDlvXU+Fehp3APELxmA3EVuAsa+OGYY366UU+dar0Ex2ltrkmyLmT3QzY0pHnOlfMkAk+QHTJ7kjgjIORQ21fZ3s1aWSaLWFYgcaiMl3xyLucs3M8z1rbUpRClKUClKUClKUClKUClKUClKUCuTf/AJBxlYLadThklZFOB8TaZV35jeDp/wAx1mqn6VOCm74ZcRoNUiqJYxjJLREPgeZUMv8AWoOcel/ikcvCYjG5KzXMU6Dr3ckUraPIKTj5jHSuIKxByDgjkRzB8RWwv+KO8SRa2MaElVPwqTnOnw3Lfma11BPtbljnfJ3O5555nNZBLq2KDPidz+orXwncVNXB8/1ou0m0vTE+sCNj1WRQ6t5Mp5jyqe/agsdrezX92Bf4MSP0rWKg6Csndnwom0huPzdBD9LW0/8AirIvaO5xjvWA8ERI/wCwoqMtsT0rItgT0oPrceuulxcjx+3l/wA9RLi6mk+N2f8Afd2/jmtjHwsnpUyHgpoNj6Pu01vw9ZWkhkkmkIwUEehUXcAFmzkknO3QVvrr0rXT57m1jTfYyO8m37qhN/rVdi4L5VMi4XjpXLLw4ZXdm2ud1qPVx2v4rL/LrEPCOKP+04Zv1rV30NzcDFxcTSjOQruxQEbAhM4B3PIda30HDT4VPg4WfCtzDGeoltqn2/ZxfCtpbcBXwq3W/CT4Vs7fhPlWkV6w4cVxgYq9dn+Jyx4UkkedYYOH46VOhtcUFttbsOPOpNV21JWt1bz5G9BIpSlApSlApSlApSlApSlApSlApSlB+dvSp6LHgla4s1Bt3YlkGxhYnOAPweGOXLG2TzgcEl6jFfs2aJXUqwBUjBB5EVz3tH2EjBLxD3T08KD8/QcDPXNbGHg/lXQ5ezhB5UTgflQUmPhPlUuPhHlV4g4L5VMj4N5UFGh4P5VNi4P5VdYuEeVTIuEjwoKTFwbyqXHwjyq6JwvyqQnDaCmx8J8qlRcJ8qt68PHhWZbAeFBVoOEjwqbFwzyqxJZjwrKtrQaaKxx0qUlrWzW3rIIKDXpb1nW3qYsNZEhoIiw1JhXFSFir2EFABpXulApSlApSlApSlApSlApSlApSlAr4w2pSgp3EkGs7CoIUZ5V9pQZkUeFSUUeFKUGZBUhBSlBmUVlApSg9CvYpSg+1kWlKD2teqUoPYrIKUoPtKUoFKUoP/9k="/>
          <p:cNvSpPr>
            <a:spLocks noChangeAspect="1" noChangeArrowheads="1"/>
          </p:cNvSpPr>
          <p:nvPr/>
        </p:nvSpPr>
        <p:spPr bwMode="auto">
          <a:xfrm>
            <a:off x="155575" y="-2232025"/>
            <a:ext cx="6210300" cy="4657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6" descr="data:image/jpeg;base64,/9j/4AAQSkZJRgABAQAAAQABAAD/2wCEAAkGBxITEhUUEhMUFBQXFRUYFBgWFxQXFBQUFhgWFhcUFRcYHCghGBwlGxUVITEiJSkrLzAuFx83ODQsNygvLiwBCgoKDg0OGhAQGywkHSQsLCwsLCwwLCwsLCwsLCwsLCwsLCwsLCwsLCwsLCwsLCwsLCwtLCwsLCwsLCwsLCwsLP/AABEIAMIBAwMBIgACEQEDEQH/xAAcAAEAAgMBAQEAAAAAAAAAAAAABAYDBQcCAQj/xABLEAACAQMCAwQHBQMIBwgDAAABAgMABBESIQUxQQYTUWEHFBUiMnGBI0JSkaEzcrFDVGKCssHR0haDkpOi4fBERXOUo8PT8QgXNf/EABgBAQEBAQEAAAAAAAAAAAAAAAABAgME/8QAIBEBAQACAgIDAQEAAAAAAAAAAAECERIhAzFBUWETBP/aAAwDAQACEQMRAD8A4bSlKBSlKBSlKBSlKBSlKBSlKBSlKBSlKBSlKBSlKBSrb6LY9XEYUMSSq2Q4aMSBVG+sAg6SCFGrpnzqwdnbWM8OdCqRmODiDXaywP3kkyJm2dJimE0N3YxrBDHGDroOZUrsfabh5WSFLICEJfJZQJNBayROssaEXEeqLLeLFi5OtWyM4qqLfJPx620IgiW9tok0pGgdI5UTvHWNQup8FjgY97A2AoKPSukiW24gFgeSe5lhW5naXuYYJ5I44wVs4gpfUSwZ9TZwM4U71LsvR1Zs0YdrpTNLbRxrqjD25uLZ58Tgx+8ylOQ05DA7UHK6V0a34PD3ETwxzRF+FXMkshMbxSOouAyYaP3WPd81IIXGNwWOe69HUSFCwuFIS7aWHvI5JpHto4XEcTLGFVmMpyMPgId25AOZUq59lrCMcSKCGRWEMr2sNyFZmue4Z4EkBVQ2XwV2Ab3fHFTL+84jF6lPNdGTvmljAZGEseHgaaJ+9jBxlkAxkDScYoKBSuovezS8U4kq6ZJbYX3s9Cie5Is6r9koX33WFZGUEHdB4VXu15keyspboEXbtOCzDEstsvdiKSXO5OszKGO5C9cUFPpSlApSlApSlApSlApSlApSlApSlApSlApSlApSlApSlBntbuSI6o3eNiMEoxU48MjpsPyrJJxOdkZGmlKM2tlLuVZ/xspOC3maiUoJbcSnPd5mkPdYEWXb7IDkI9/c5DljlUeOVlYMrEMDkMCQwPPII3BrxSgyRTMrBlZlYHIYEhgfEEbg1m9oTZ1d7JqLaydbZL7jXnPxYJ3571FpQSRfy6QnePoAYBdTaQH+IBc4APXxr3JxW4YqTNKSnwEyOSnT3Tn3dgOXhUOlBlluHZi7MzOTksSSxPiSd81mveJzzENNNLKV+EyOzlR4AsdqiUoM3rL6+81t3mrVryderOdWrnnO+aXd3JKxeV3kc82dizHGwyWOTWGlApSlApSlApSlAr6DXylApSlApSlApSlApSlApSlApSlApSlApSlApSlApSlApSlApSlApSlApSlApSlApSlApSlApSlApSr52Y7HWpKe0LgxyONSW8YJl0c8ykKe7yPu4zjqKLJtQ6V+iuF9kOEAHureF8Y1FyZcH+lqZgp8tq83/EeF2baCLONxzVEiDDruFGRz61qYWt8P1+eAM8qmRcJuG+GCZvlG5/gK7tH21hI+wimkHTuoZGB+RVcV9Pai6PwcPvz5m3lUY+bDFa/nU44/biC9mr48rO5Pyhl/y1m/0Q4h/Mrn/dSf4V2R+P338zZf/Emto/7bisQ4zft/JWy/O8tT+iSGnD9i6x+3If8AQ/iP8yuf91J/hXiTspfrzs7n/cy/5a7G19f+NoP9ex/gnKguL8/ylkP9bdH+zAacJ9prFw264dNF+1ikj/fRl/iKi1+g4WvjzntAPJrwj9YBXi47NNP+2jsJSepVw3+33Yb9alxn2mo/P9K7Nfehwy7w6Ij/AEZWdB8lYFz+dcm41wyS2nkglGHjYqeeCOYdc81YEMD1BFYZQqUpQKUpQKUpQKUpQKUpQKUpQS/UzT1M1a/Z3lT2d5UFTNoa++qGrUeHeVfPZ3lQVb1Q18NoatXs7yr4eH+VBU/VjT1Y1brV0t2Dvbx3A97KSHAAGNwMEE8+YI2q9cKh4ReIHWBYsEd4saRrIp8GVlYfIjGcc6um5hbHJ+EwiMmZ+SbqNt2HXB8Mr9WXpmugdiYAum4nwZ7mTvDnJKQRYdQnh9obc/u4HSofpE7JFXjNnl7dwxUbe66Rs4QBVGS2mTG2Scg74zUOI8TlCQKWbPdlm36yMSOXL7NYdtuVRm9dO6+11ZlA3PIE7EeOD028Kps/ErhIrQrIUMloksjJiNnlllnZmJXBzgqPpVY7ByFvWJXydCAbs3I5kLDJIyDEv0Y1tO0F2UWxUY//AJtoeQ694f8ACrBMfityfinlb96WRv4k1CmkLHLHJ8Tv+prWjiLeI/IV4a+b/wChWojbJKfxVmjn/pVovXm/EfzrIl2x6k/nWhv0uD41Nhn8zVbjuN62EE//AF402LnZIuBnP51sbPTjrkEg7n6H8sH61WuFXBI2PyU5JP7uBy89h86lWnF0ySdgcY6nI2z+WPyp00uNpPp5ZH1NVr0k9kF4jD3sQAuowdPId4M5MbHHXcg9CegYkbqBc5wQcc8ZO/hy/XlWa2nw3PmM/lt+oOPoaWSj8wvaMCQQQQcEEEEEcwQeRr56sa7b6R+yCyZvIV3/AJdR16d55sOviN+YYnn0HB3c4RGc88KpY48cDeuTKp+rGnqxq0ezvKns/wAqCr+rGnqxq0ez/Kns7yoKv6saerGrR7P8qez/ACoKv6saerGrR7O8qezvKgq/qxpVo9n+VKC7ezvKns7yq4HhtfDw6gp54d5U9neVW/2b5U9m+VBT/Z/lXxuHeVW88O8q8tw7yoOd9oLTCJgfiztvjb8+f0wPGqn38lvKJYjgjY+BH4W8Rt+g8K7BxTgZkTYe8uSo/Ftgr9dvqBXLr8xuqum6OD0wyMpAZHHLI1L9HXlnFdMLvp0xvwu3Z/jwmj2GtDzXVpdGBDe633CCFYEcmVGGcYNN7VdlZjJJNAolT4mRF0yQqANjDknQvLUhZcAZK8hqrbvYX1QuV5ddjjfDDkedXjs92nSfSr+5MpyACQwYfeibnnrtuP1q5YtWTL37aXs6irw86mGXF7IgB3OLWWPDDnjCud9vPO1Zu2Tkeob7Hhdkf0kH91W/itlHLFK5TVL3FwI3j0qWeSKRftUI0EkyHLrob8WuqNHxuSFY7e8tbeZrfUsRlL96iMS2glG0yR7krlSBnY4rMxrncbOnzg/A7y5VngjZ1Q4dtSKqnGcFnYKDjfGetZIOzcrkqJbUOMAq1zBkE529x2GdiefSvJ4/HNIuu3tRjIVppOIukYI3AAuNh00qmPKlxxQAlVj4aoH3ktQ/nt30T5+p/KlxyNVs7Hs/GU3Mcr77Q3Vs+3iQkhIqBLwi4VmK204UHYmOTA+pFRoe0d0pws0cS9DFbwRN/wCki42xUa+4lcyMGN5ckjkTI7H6HUMdds1NU41ZbHhzkDvLW+kOOUVrnHhiRpfDxTxqdHbyo3ucOuEQdZriOB228TGQuCfE8umapd3fTTxCK4uriYK2qNXAYAtgN9ozllGANhkE9BzrXrYJ4fnTVXhXU7czBci0RQT8XtO3GfL3UOo58ayw8I90u4ECc86/WFUcx9oqKDt/dvXNeD8WNjKJogORV9LEMASp2I5bqOYI8q6f2d9LkcoCTQSSSEhQIlDO5OwwpbfPlUWY/dLzuLQDv5ZVV+TNZ3IT6MSM/IVgftPaocRTTzYwPsrSU4zvpIcoc4PLzHOtpxDtNOozaWF8h2zHJGO5bfcGP3sZ8Rg18WVLghrPh6x6l7wlZoIiQxZcyRadWdSOoJXAKtzwRWpfupr9TOB9qRIp0xyPvgiRDAT54YsDz+u435VrrWC9tkkaxEQklyhywYRLuwbI1bgZABHMgnlpNh4TLA0aSxD4hsWwXU5KshP3SGDAgbAg1Md1bngkcieY+R5j6UsdJ49xze44ZJqJl1Fz8RYHLN1Y56k7/Wsfs7yrpLICMZz5N7wx8+f1JNQbjh0f4Mea7r/Dl5kCs6ZviqiezvKns7yq2PZKOu3TbOfljP518SwBGVww5ZBBGfDI2qOdxs9qp7O8qezvKrZ7O8qezvKiKn7O8qezvKrZ7O8qezvKgqfs7ypVs9neVKC7+z/Kvh4f5VYdA8KaB4UFeHD/ACr57P8AKrFoHhTux4UFb9n+VfPZ/lVk7seFO6HhQVn2dXG+3nZtba4uQG+yeJbvHIozSmCRUzsQRIWHLdUH3d/0T3K+Fcp9L/CkkklZttPD5HTBxkxO7HO3RmiPzAoOHRSla96Vc5B0t0I2ORyIqDaS9Py869NJg+Fd8ctusu104B2twRFdYB2CyclPnJ4Hlvy8fGt/xvgkdymCPeG6kY1L8j1B8OX13rmYcOuCN/Gtv2f7SyW5CSEtF9082QeXiPL8vCnprf2199w6SBtLjbOA2Nj5eR8v4jes/CeGPcP3cRUPpLe+dKlV+I6vIb8sYBORiuiyRRXabFNRGx2KuPPxH8Krc/Z77cPG0kEynUypu6kb+sW4G8qrzKL74AONWCaX0WWJFt6M7xj701sg64MrMPp3YH61tIPRaM/aXpI8EhA/4mc/wqwWd+wUbhzoDe5pKTR7AzW5XZlB+JBup6AFVqfHxRGGcisybbx1VcHozs+txdH5NEP/AGzWSP0c8PHxNcyfvSJj/hjB/Wt3JxEeVRZOIDxrUwXUVPtr2BQxobBAGXV3iNIxaQHTpKlzgEe9ttnPXlXNYJpraYMNUU0bAjUvvKwwRlWHy2IrtcnEPMVouO2NtdYMw94bB1OlwPDO4I+YON8Yyal8V+HPPDfcU649IXEX095Mj6HV01QWx0yL8Lr9nswycEeJqP8A6Z35UoLiRVLO793pjYl3aR/eQAgEsTgHHlVlHY+xI+Kb/bT/ACVuOFcPs7cERoMldLOxLOw+fIZ/ogVJ4cmJ46s/D+JBooyvwFEK7Ee6VBGx8qlrd+dVSXj2g4kzNH0YY75B4EnaQfPB8+lS1ugy64nDoeo6H8LA7qfI7124O86WP1qvQuaqp4ifGvvtbHWnCLtaXcN8Q+vXPj4E/PNQLqzydUbYbGBuUkA/CHUg42yd988q0ntrzr4/HKfziVnm7TXNscSKsozylHdvvyAlRdPLoyZ863PCO3HD5jpkc2z+E+FU/KQEofqR8qp99x+MqVfSw6g7j/l9KoXHFTUWhY6eqnp8vEfliueXi05ZYx+nEsQQCu4PIjBBHketffZ3lX5k7MdpL+2cCyllUscCNcurk9O6IIY/TNd+7FdruISjHEOGTQ7bzKuhMcyXjkIZdsfDq+QrjXFvfZ3lSt/aSRSIskZDo6hkZd1ZSMgg+GKVBKpSlApSlApSlArmHpwzFCs4AKmC6tnyQP26o6Fc8yGhzjqNWN8V0+oPG+EQ3cLwXCB43GGB/MEHoQcEHyoPxbG+DmttcwFWKnBOAQQchlIyrKRzGK6Jx70VpZzBnEkttnOpMd5pG+kgkDPTmPLFa3tB2dtjCs1kZFtyWGmYgyWcw3MchGfsmznOTp+LONVWXSxQWyvlXsOGG9Zblcag4wVOGU/Ep5Y/Osy2AeHvYmDacB0wQ6n+8bZB678iMHrM25k98I4tJbnbJTO48PNfP+NdBtb+O8jGo4dd0dTh1I5MhG4IPTyrlqyePKpVheNEcqTjO45HPiPA09Nyuh295NFJ7hXvi2rQcCC8YffjBGILrGxwAHyep3+e3Y5leWFSjJvcW52ePchpI15smfiH3c/OtGty10ulUaV8ZwilmcDqFAzqGelbbgPZbiUtwkr2k6OhDCZ0kjaRd1KSnYkkHGojkDq1cjL1dxLdekG47RDoRUKTtGfGtT2x4bJbXckTp3fJgo06cMMnToJULq1DAJxjHStNg+Br0Y5Sza/0WZ+PE9TWJuN+dV/S3hTu28DV2c/xu242a8Nxs+f51qVtJDyU/ka9epSfhP5Gpupzv0nvxhq8WnHJoX1xNpJwGHNHA6OvXr5jO2DUVeHS+H5kD+Jr17Nf+j/tL/jUtZudqwzdpg66lXSeq5zg+XiKhN2hetfHw4jJZlUYOckDlvWB5Yxyyf7/AJVZnjPdWZ3TZnjch61Hl4izc2P0qFCGkYJFGzueQUF3PyA5/lW4i7KXHO4lt7QYBxPKqvv07lNUgPkVFZvnx+Gbm1jzDqT9TWFrgdKsdtwSyziP1y/Yb/ZRi3iGPulmDuen3V5184nfSWuAnD4LbO6tJG80moYwwefOkjbYAb9K5Xz2pyqR6JbO6kvsWrBGMbqXbICqQC2lgpKtgbEYOM711ntL2SlMcKTtFPm4hJAVQQiSK0j40am+yEmo6hz61yvsLxW6mvFkeRpHXkWfGkFShKn7pwQBjwAO21dB7Q8Vv0lRIZBJIdZik77VpMcbSMpVE94EAnc4wnma4XWz4dZ4IF9Xh0DCmNCBywCoOP1pUq3i0qqj7qgfkMUqsslKUoFKUoFKUoFKUoMc8KupVgGU8weVcv7UcANjK1xEneWzjTcxc9Uf4sfiTmPLNdUrHcQK6lWGQaD8y9vOy+kh4ffV0DQsP5aLGoJywXRcY6lRjmo1Ubhd8YZA2NS8nXOA6Hmp/LIPQgEbgV3rifCFt5GsJtrW4Ym0k/m9xnWIwfugndMciCNtjXG+0PZyeC6dJkA+0IONO5ILjCjllfDYZxSLUHiVuI5GUHKnDIcY1RuAyNg8sqQcdOXSogbFbXiEJaJScaom0EDUAI5dUsfPwbvgf3lFakqRXaZbaldG9GqXXczeql1LMDIYyqvoUYB17NpBLEhTvttXUbbgl5JCUubeLQVwwcvNKw6liZiSTzwPy6Vzf0S8TSJSjuyGRJAhAZgzBv2bBd8MrNvyBUHIwKvtz2sfQzMHQHAlYyKCic2x9q+DgfhHU/PjZ3S38c27Vdm3jS29Tt5JgXuyO6jZ8xF07vOFJxkOBkZ28c1pYOzPFnPu8OnH78DoPzYLVj7c8eeUxvHM8ESJ3Y7hmRZUDM4bAkYE6Tsc7nc6QSVy8P7DySojyXM51gHCsW0g8ixkKr9N/DfnVmVk9s9tEvYrjH81CfvSxJ/alFeR2M4rnDG3j/eurP8APaQmtlxvsqsPOWSQnYqzKAuAz5yJm6DqRgL72ATImpXg8WfhyfMuQPH4gOWpflqXPNDTlRmbsPdb67/hqfvXcIP/AAg15HYWU/8AenDv/MyH+zGa+xcEiycxAjYnbwzyJO2+2/QYOP2j/I+DQHP2ag8gNzlvhwAcE7qeZGTqB0OrYiPJ9H7tz4nw4/Oa4/vhrEfR8SDo4lwp25BBdaXJ8B3iKM/Wsj9mcKWkiEaAAB5CYUYnrrkC56cgOewGSiVHiCgSEKQwGBldwcKAcHruDvQeuKcOkt5WimAV1xkBkcbgMMMhKnYjka3thwi3ijSWf7aR11pAhZUVCDhp3A1HOPhTyyw5Uk4BHJHHMb+yjBij1I7ymVCoCkNHHExJ26Z51Ou7yGGNAEkkTSoSQt3Xeqo5iKSJhpJQ75z/AAATX9aJ7k4s43HwQL3SEA6T3gjy0hA29/fKnNQrXhUZU6RI0urbSoZcbDL41NnGvljkOfXLbSX11n1WxeVW21908q7be802uL+thetLvhFy4Ivr63gAO8RkM8g8NNvbhwh5be7Qbfsl2gt7GOVLnAdnc6cLId9lbAZsMFzs6dRy61ft12mivGXukdVGSS+MknkAoJCge9yP3uW2/ruOFwYz6xdMDvrKW8RGDj7NDJIw/rJ/dUiPtLcRKJbS2S2iGFDxwBVzuQO/cNIzYBP7TodqaVZvQRaQiSZ7mFyMRmJysndp8WosVGMH3dzsMeYrpPHmh723a3WMnXoiRMZczERTSqvJVjiMmWwN2Az48R4X2u4vLMO6uLyWUbqiPLL8/sd1Yb9VNdf7AJxO5LPd20VrGfddzFJHdzKP5NVZj3ak/E2Bt8Iz7ytQdOVsjI5GlfQKUQpQUoFKUoFKUoFKUoFKUoNP2p4DHeQPFIOY2PUHmCD0IIBHmK/Pt9YTxXcNtcKrFJtRmXbvhplcPKDu0rZcliemN+dfpquR+kSzCcasZSMxySWqMPexnvLiNifu4+2j5777daEcv7X2zRSPLp+zn7xCc5xuJIs4Ox1ID/VNVUgFc11z04cIUWNjcIdIRjbsuCNR0sVb+r3Tjf8AFXJuEO6sHjb31YED72xB1J4keHP59LjbPbW++nRfRTwh7iNzH3eqMEnWcZBLHb3TkgqvTqD0Fdrm4I/caWlCqF3AJ0Db3mZj8X128q432F43bJJ9qTbq5GsxYWJm3GrAGYThj8OV/orkmuk3nFTMMLJ6zFjkivhyPhzLEjR6c88t0G46Z6va3ccp7Z2sEdvbLLLIgL3ZRRGGZULxsqt7w7s6WD4xj7QH5/YvSqqLGgtUk7tdKs7tg7YJKaNz158+WKmdoeMRrcTT5tZbkKCSVEtvZxJpjWKEAMjyn3RhQQuliTz0Vn/9kXv84kX9yO3j/sKMVWW7ve27XmGNpM5BziNS6ZAwDtg7fPp5moySXp3j4VOxxtptr1dhnBz3zA82+799vxHOjl7dX7f9qvfpczD9FqM/aS7bdpbxtt9VxKRnfxHhj/rkNLUnD+NtuOHsg22kit1Tw371AeW3xDAGOVeJLTinwy3NlZ7bBr2GMYwB+yilK7AAbr0qmNcu7bxIxP42YsfzYVOteF3zfs7U4PVVZx+RLUNNv7AjQ5n4rYrncNbwyXEhJ5+8kK4Pnqrw0HCFOZJL+8cdQkNtG+OQYsXk8s4zSz7GX8rKGaKJ2ydMkbK4RSoLYEWMZYDnzOKtFh6JJTvLdtjwRdH1zk7fSsZZ44+6sxt9K6vbSeIhLFIbOIfDHGkUrE9XklmRndvPbbG21R5O1t0kjSG8mEhGCe8ZnIznTzOB4DYDpiukWPors1GJDNL5PI4BPh7mnb/rNZ+0HDbLhlpLcQQQpIigRkgEl2OAC3xEdcZ5Cuc/04b1G+F05JccRvbshSbifV8PfSSPnqdCMTnHguflWI8KCbXFwqeMcZBfHMjQgOD0xJo671F4j2ilk1DVhWJykYEURHgVX48YG7ZOw3rVB3PL9BXdz2tXA7JZp0t7OBXmc4Uyt4KWZwqn7PABO7uMDlvXU+Fehp3APELxmA3EVuAsa+OGYY366UU+dar0Ex2ltrkmyLmT3QzY0pHnOlfMkAk+QHTJ7kjgjIORQ21fZ3s1aWSaLWFYgcaiMl3xyLucs3M8z1rbUpRClKUClKUClKUClKUClKUClKUCuTf/AJBxlYLadThklZFOB8TaZV35jeDp/wAx1mqn6VOCm74ZcRoNUiqJYxjJLREPgeZUMv8AWoOcel/ikcvCYjG5KzXMU6Dr3ckUraPIKTj5jHSuIKxByDgjkRzB8RWwv+KO8SRa2MaElVPwqTnOnw3Lfma11BPtbljnfJ3O5555nNZBLq2KDPidz+orXwncVNXB8/1ou0m0vTE+sCNj1WRQ6t5Mp5jyqe/agsdrezX92Bf4MSP0rWKg6Csndnwom0huPzdBD9LW0/8AirIvaO5xjvWA8ERI/wCwoqMtsT0rItgT0oPrceuulxcjx+3l/wA9RLi6mk+N2f8Afd2/jmtjHwsnpUyHgpoNj6Pu01vw9ZWkhkkmkIwUEehUXcAFmzkknO3QVvrr0rXT57m1jTfYyO8m37qhN/rVdi4L5VMi4XjpXLLw4ZXdm2ud1qPVx2v4rL/LrEPCOKP+04Zv1rV30NzcDFxcTSjOQruxQEbAhM4B3PIda30HDT4VPg4WfCtzDGeoltqn2/ZxfCtpbcBXwq3W/CT4Vs7fhPlWkV6w4cVxgYq9dn+Jyx4UkkedYYOH46VOhtcUFttbsOPOpNV21JWt1bz5G9BIpSlApSlApSlApSlApSlApSlApSlB+dvSp6LHgla4s1Bt3YlkGxhYnOAPweGOXLG2TzgcEl6jFfs2aJXUqwBUjBB5EVz3tH2EjBLxD3T08KD8/QcDPXNbGHg/lXQ5ezhB5UTgflQUmPhPlUuPhHlV4g4L5VMj4N5UFGh4P5VNi4P5VdYuEeVTIuEjwoKTFwbyqXHwjyq6JwvyqQnDaCmx8J8qlRcJ8qt68PHhWZbAeFBVoOEjwqbFwzyqxJZjwrKtrQaaKxx0qUlrWzW3rIIKDXpb1nW3qYsNZEhoIiw1JhXFSFir2EFABpXulApSlApSlApSlApSlApSlApSlAr4w2pSgp3EkGs7CoIUZ5V9pQZkUeFSUUeFKUGZBUhBSlBmUVlApSg9CvYpSg+1kWlKD2teqUoPYrIKUoPtKUoFKUoP/9k="/>
          <p:cNvSpPr>
            <a:spLocks noChangeAspect="1" noChangeArrowheads="1"/>
          </p:cNvSpPr>
          <p:nvPr/>
        </p:nvSpPr>
        <p:spPr bwMode="auto">
          <a:xfrm>
            <a:off x="307975" y="-2079625"/>
            <a:ext cx="6210300" cy="4657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http://3.bp.blogspot.com/-sL0vPcq-Mms/UXqrBOzIZoI/AAAAAAAABKY/DSkup-SDavU/s1600/cool_muscle_cars_wallpaper+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5354" y="-381000"/>
            <a:ext cx="4123539" cy="30926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1.bp.blogspot.com/_ky1bf81QrMw/TSdfp4VUUcI/AAAAAAAAA8U/0nbgPU_F7co/s1600/hamburg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3538537"/>
            <a:ext cx="3818833" cy="316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993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1994489" y="135506"/>
            <a:ext cx="5168311" cy="6570093"/>
          </a:xfrm>
          <a:prstGeom prst="rect">
            <a:avLst/>
          </a:prstGeom>
          <a:noFill/>
          <a:ln w="9525">
            <a:noFill/>
            <a:miter lim="800000"/>
            <a:headEnd/>
            <a:tailEnd/>
          </a:ln>
        </p:spPr>
      </p:pic>
    </p:spTree>
    <p:extLst>
      <p:ext uri="{BB962C8B-B14F-4D97-AF65-F5344CB8AC3E}">
        <p14:creationId xmlns:p14="http://schemas.microsoft.com/office/powerpoint/2010/main" val="30885625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descr="C:\Users\Nate\Desktop\inconvenient%20truth-reassuring%20l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18" y="457200"/>
            <a:ext cx="8220587"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681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3.googleusercontent.com/proxy/8qOKYZ0nRuw1gVz5RAegev3ee1lO8hH6nHPZoAoQ9UbVdLda1W5c5O5NSxrEKSXysblXDUtDYnkaBZv034_X0QbzEoh2wId2ldrMTGYX=s0-d-e1-ft#http://page.crystalcomments.com/1/673395227eefe25a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1905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953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06" y="152400"/>
            <a:ext cx="8699788" cy="6553200"/>
          </a:xfrm>
          <a:prstGeom prst="rect">
            <a:avLst/>
          </a:prstGeom>
        </p:spPr>
      </p:pic>
    </p:spTree>
    <p:extLst>
      <p:ext uri="{BB962C8B-B14F-4D97-AF65-F5344CB8AC3E}">
        <p14:creationId xmlns:p14="http://schemas.microsoft.com/office/powerpoint/2010/main" val="13160942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06" y="152400"/>
            <a:ext cx="8699788" cy="6553200"/>
          </a:xfrm>
          <a:prstGeom prst="rect">
            <a:avLst/>
          </a:prstGeom>
        </p:spPr>
      </p:pic>
      <p:pic>
        <p:nvPicPr>
          <p:cNvPr id="3" name="Picture 2" descr="http://3.bp.blogspot.com/-k2kMA20SybQ/U0u77T5jM0I/AAAAAAAACKU/7F3jBYt8ils/s1600/Eleph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671" y="2133600"/>
            <a:ext cx="455665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057400" y="1752600"/>
            <a:ext cx="4953000" cy="3352800"/>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737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b170fdf14cf29034a578e89f1ccaae0f/tumblr_n6g7j2HDTJ1spvsbs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5556"/>
            <a:ext cx="4368994" cy="650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264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38" y="231775"/>
            <a:ext cx="8763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Line 6"/>
          <p:cNvSpPr>
            <a:spLocks noChangeShapeType="1"/>
          </p:cNvSpPr>
          <p:nvPr/>
        </p:nvSpPr>
        <p:spPr bwMode="auto">
          <a:xfrm flipV="1">
            <a:off x="4343400" y="2780506"/>
            <a:ext cx="531812" cy="377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596" name="Line 7"/>
          <p:cNvSpPr>
            <a:spLocks noChangeShapeType="1"/>
          </p:cNvSpPr>
          <p:nvPr/>
        </p:nvSpPr>
        <p:spPr bwMode="auto">
          <a:xfrm>
            <a:off x="6780213" y="2589213"/>
            <a:ext cx="231775" cy="3825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597" name="Line 9"/>
          <p:cNvSpPr>
            <a:spLocks noChangeShapeType="1"/>
          </p:cNvSpPr>
          <p:nvPr/>
        </p:nvSpPr>
        <p:spPr bwMode="auto">
          <a:xfrm>
            <a:off x="2820988" y="762000"/>
            <a:ext cx="39592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598" name="Line 10"/>
          <p:cNvSpPr>
            <a:spLocks noChangeShapeType="1"/>
          </p:cNvSpPr>
          <p:nvPr/>
        </p:nvSpPr>
        <p:spPr bwMode="auto">
          <a:xfrm>
            <a:off x="2820988" y="839788"/>
            <a:ext cx="39592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599" name="Line 11"/>
          <p:cNvSpPr>
            <a:spLocks noChangeShapeType="1"/>
          </p:cNvSpPr>
          <p:nvPr/>
        </p:nvSpPr>
        <p:spPr bwMode="auto">
          <a:xfrm>
            <a:off x="2744788" y="687388"/>
            <a:ext cx="41148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600" name="Text Box 12"/>
          <p:cNvSpPr txBox="1">
            <a:spLocks noChangeArrowheads="1"/>
          </p:cNvSpPr>
          <p:nvPr/>
        </p:nvSpPr>
        <p:spPr bwMode="auto">
          <a:xfrm>
            <a:off x="381000" y="3048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2" rIns="91421" bIns="4571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a:t>Energy/Capita vs. % Very Happy – (worldvaluesurvey.org)</a:t>
            </a:r>
          </a:p>
        </p:txBody>
      </p:sp>
      <p:sp>
        <p:nvSpPr>
          <p:cNvPr id="110601" name="Line 14"/>
          <p:cNvSpPr>
            <a:spLocks noChangeShapeType="1"/>
          </p:cNvSpPr>
          <p:nvPr/>
        </p:nvSpPr>
        <p:spPr bwMode="auto">
          <a:xfrm flipH="1" flipV="1">
            <a:off x="5410200" y="6170613"/>
            <a:ext cx="76200" cy="382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602" name="Line 15"/>
          <p:cNvSpPr>
            <a:spLocks noChangeShapeType="1"/>
          </p:cNvSpPr>
          <p:nvPr/>
        </p:nvSpPr>
        <p:spPr bwMode="auto">
          <a:xfrm flipV="1">
            <a:off x="2820988" y="687388"/>
            <a:ext cx="0" cy="1524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lIns="127010" tIns="63505" rIns="127010" bIns="63505"/>
          <a:lstStyle/>
          <a:p>
            <a:endParaRPr lang="en-US"/>
          </a:p>
        </p:txBody>
      </p:sp>
      <p:sp>
        <p:nvSpPr>
          <p:cNvPr id="110603" name="Line 16"/>
          <p:cNvSpPr>
            <a:spLocks noChangeShapeType="1"/>
          </p:cNvSpPr>
          <p:nvPr/>
        </p:nvSpPr>
        <p:spPr bwMode="auto">
          <a:xfrm flipH="1">
            <a:off x="1238250" y="2185988"/>
            <a:ext cx="215900" cy="6223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127010" tIns="63505" rIns="127010" bIns="63505"/>
          <a:lstStyle/>
          <a:p>
            <a:endParaRPr lang="en-US"/>
          </a:p>
        </p:txBody>
      </p:sp>
    </p:spTree>
    <p:extLst>
      <p:ext uri="{BB962C8B-B14F-4D97-AF65-F5344CB8AC3E}">
        <p14:creationId xmlns:p14="http://schemas.microsoft.com/office/powerpoint/2010/main" val="572799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upload.ecvv.com/upload/Product/20102/Australia_Pine_Timber_Logs223201075901P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032" y="1885949"/>
            <a:ext cx="2971800" cy="222885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reen corn 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608922"/>
            <a:ext cx="2601309" cy="1985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ukfossils.co.uk/timeline/photos/GEO8563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6" y="468920"/>
            <a:ext cx="3215554" cy="2411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468920"/>
            <a:ext cx="5257800" cy="769441"/>
          </a:xfrm>
          <a:prstGeom prst="rect">
            <a:avLst/>
          </a:prstGeom>
          <a:noFill/>
        </p:spPr>
        <p:txBody>
          <a:bodyPr wrap="square" rtlCol="0">
            <a:spAutoFit/>
          </a:bodyPr>
          <a:lstStyle/>
          <a:p>
            <a:r>
              <a:rPr lang="en-US" sz="4400" b="1" dirty="0" smtClean="0">
                <a:solidFill>
                  <a:srgbClr val="FFFF00"/>
                </a:solidFill>
              </a:rPr>
              <a:t>Our economy uses…..</a:t>
            </a:r>
            <a:endParaRPr lang="en-US" sz="4400" b="1" dirty="0">
              <a:solidFill>
                <a:srgbClr val="FFFF00"/>
              </a:solidFill>
            </a:endParaRPr>
          </a:p>
        </p:txBody>
      </p:sp>
      <p:sp>
        <p:nvSpPr>
          <p:cNvPr id="3" name="TextBox 2"/>
          <p:cNvSpPr txBox="1"/>
          <p:nvPr/>
        </p:nvSpPr>
        <p:spPr>
          <a:xfrm>
            <a:off x="228600" y="3124200"/>
            <a:ext cx="2895600" cy="1015663"/>
          </a:xfrm>
          <a:prstGeom prst="rect">
            <a:avLst/>
          </a:prstGeom>
          <a:noFill/>
        </p:spPr>
        <p:txBody>
          <a:bodyPr wrap="square" rtlCol="0">
            <a:spAutoFit/>
          </a:bodyPr>
          <a:lstStyle/>
          <a:p>
            <a:r>
              <a:rPr lang="en-US" sz="2400" b="1" dirty="0" smtClean="0">
                <a:solidFill>
                  <a:srgbClr val="FF0000"/>
                </a:solidFill>
              </a:rPr>
              <a:t>ANCIENT SUNLIGHT</a:t>
            </a:r>
          </a:p>
          <a:p>
            <a:endParaRPr lang="en-US" dirty="0"/>
          </a:p>
          <a:p>
            <a:r>
              <a:rPr lang="en-US" b="1" dirty="0" smtClean="0">
                <a:solidFill>
                  <a:schemeClr val="bg1"/>
                </a:solidFill>
              </a:rPr>
              <a:t>(Coal, Oil, Natural Gas)</a:t>
            </a:r>
            <a:endParaRPr lang="en-US" b="1" dirty="0">
              <a:solidFill>
                <a:schemeClr val="bg1"/>
              </a:solidFill>
            </a:endParaRPr>
          </a:p>
        </p:txBody>
      </p:sp>
      <p:sp>
        <p:nvSpPr>
          <p:cNvPr id="4" name="TextBox 3"/>
          <p:cNvSpPr txBox="1"/>
          <p:nvPr/>
        </p:nvSpPr>
        <p:spPr>
          <a:xfrm>
            <a:off x="3696832" y="4343400"/>
            <a:ext cx="2362200" cy="923330"/>
          </a:xfrm>
          <a:prstGeom prst="rect">
            <a:avLst/>
          </a:prstGeom>
          <a:noFill/>
        </p:spPr>
        <p:txBody>
          <a:bodyPr wrap="square" rtlCol="0">
            <a:spAutoFit/>
          </a:bodyPr>
          <a:lstStyle/>
          <a:p>
            <a:r>
              <a:rPr lang="en-US" b="1" dirty="0" smtClean="0">
                <a:solidFill>
                  <a:srgbClr val="FF0000"/>
                </a:solidFill>
              </a:rPr>
              <a:t>OLD SUNLIGHT</a:t>
            </a:r>
          </a:p>
          <a:p>
            <a:endParaRPr lang="en-US" dirty="0"/>
          </a:p>
          <a:p>
            <a:r>
              <a:rPr lang="en-US" b="1" dirty="0" smtClean="0">
                <a:solidFill>
                  <a:schemeClr val="bg1"/>
                </a:solidFill>
              </a:rPr>
              <a:t>Timber, trees, lumber</a:t>
            </a:r>
            <a:endParaRPr lang="en-US" b="1" dirty="0">
              <a:solidFill>
                <a:schemeClr val="bg1"/>
              </a:solidFill>
            </a:endParaRPr>
          </a:p>
        </p:txBody>
      </p:sp>
      <p:sp>
        <p:nvSpPr>
          <p:cNvPr id="6" name="TextBox 5"/>
          <p:cNvSpPr txBox="1"/>
          <p:nvPr/>
        </p:nvSpPr>
        <p:spPr>
          <a:xfrm>
            <a:off x="6787054" y="5638800"/>
            <a:ext cx="2204546" cy="923330"/>
          </a:xfrm>
          <a:prstGeom prst="rect">
            <a:avLst/>
          </a:prstGeom>
          <a:noFill/>
        </p:spPr>
        <p:txBody>
          <a:bodyPr wrap="square" rtlCol="0">
            <a:spAutoFit/>
          </a:bodyPr>
          <a:lstStyle/>
          <a:p>
            <a:r>
              <a:rPr lang="en-US" b="1" dirty="0" smtClean="0">
                <a:solidFill>
                  <a:srgbClr val="FF0000"/>
                </a:solidFill>
              </a:rPr>
              <a:t>CURRENT SUNLIGHT</a:t>
            </a:r>
          </a:p>
          <a:p>
            <a:r>
              <a:rPr lang="en-US" b="1" dirty="0" smtClean="0">
                <a:solidFill>
                  <a:schemeClr val="bg1"/>
                </a:solidFill>
              </a:rPr>
              <a:t>Crops, animals, wind, solar, etc.</a:t>
            </a:r>
            <a:endParaRPr lang="en-US" b="1" dirty="0">
              <a:solidFill>
                <a:schemeClr val="bg1"/>
              </a:solidFill>
            </a:endParaRPr>
          </a:p>
        </p:txBody>
      </p:sp>
    </p:spTree>
    <p:extLst>
      <p:ext uri="{BB962C8B-B14F-4D97-AF65-F5344CB8AC3E}">
        <p14:creationId xmlns:p14="http://schemas.microsoft.com/office/powerpoint/2010/main" val="25008912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OVERVIEW</a:t>
            </a:r>
            <a:endParaRPr lang="en-US" dirty="0">
              <a:solidFill>
                <a:schemeClr val="bg1"/>
              </a:solidFill>
            </a:endParaRPr>
          </a:p>
        </p:txBody>
      </p:sp>
      <p:sp>
        <p:nvSpPr>
          <p:cNvPr id="3" name="Content Placeholder 2"/>
          <p:cNvSpPr>
            <a:spLocks noGrp="1"/>
          </p:cNvSpPr>
          <p:nvPr>
            <p:ph idx="1"/>
          </p:nvPr>
        </p:nvSpPr>
        <p:spPr>
          <a:xfrm>
            <a:off x="609600" y="1371600"/>
            <a:ext cx="8382000" cy="4525963"/>
          </a:xfrm>
        </p:spPr>
        <p:txBody>
          <a:bodyPr>
            <a:normAutofit lnSpcReduction="10000"/>
          </a:bodyPr>
          <a:lstStyle/>
          <a:p>
            <a:r>
              <a:rPr lang="en-US" sz="3600" b="1" dirty="0" smtClean="0">
                <a:solidFill>
                  <a:srgbClr val="FFFF00"/>
                </a:solidFill>
              </a:rPr>
              <a:t>First Principles</a:t>
            </a:r>
          </a:p>
          <a:p>
            <a:pPr lvl="1"/>
            <a:r>
              <a:rPr lang="en-US" b="1" dirty="0" smtClean="0">
                <a:solidFill>
                  <a:srgbClr val="FFFF00"/>
                </a:solidFill>
              </a:rPr>
              <a:t>Energy</a:t>
            </a:r>
          </a:p>
          <a:p>
            <a:pPr lvl="1"/>
            <a:r>
              <a:rPr lang="en-US" b="1" dirty="0" smtClean="0">
                <a:solidFill>
                  <a:srgbClr val="FFFF00"/>
                </a:solidFill>
              </a:rPr>
              <a:t>Money/economics</a:t>
            </a:r>
          </a:p>
          <a:p>
            <a:pPr lvl="1"/>
            <a:r>
              <a:rPr lang="en-US" b="1" dirty="0" smtClean="0">
                <a:solidFill>
                  <a:srgbClr val="FFFF00"/>
                </a:solidFill>
              </a:rPr>
              <a:t>Human Behavior</a:t>
            </a:r>
          </a:p>
          <a:p>
            <a:pPr lvl="1"/>
            <a:r>
              <a:rPr lang="en-US" sz="4000" b="1" dirty="0" smtClean="0">
                <a:solidFill>
                  <a:schemeClr val="bg1"/>
                </a:solidFill>
              </a:rPr>
              <a:t>****Environment****</a:t>
            </a:r>
          </a:p>
          <a:p>
            <a:pPr marL="457200" lvl="1" indent="0">
              <a:buNone/>
            </a:pPr>
            <a:endParaRPr lang="en-US" b="1" dirty="0" smtClean="0">
              <a:solidFill>
                <a:srgbClr val="FFFF00"/>
              </a:solidFill>
            </a:endParaRPr>
          </a:p>
          <a:p>
            <a:r>
              <a:rPr lang="en-US" sz="3600" b="1" dirty="0" smtClean="0">
                <a:solidFill>
                  <a:srgbClr val="FFFF00"/>
                </a:solidFill>
              </a:rPr>
              <a:t>Synthesis: the present and the future</a:t>
            </a:r>
          </a:p>
          <a:p>
            <a:r>
              <a:rPr lang="en-US" sz="3600" b="1" dirty="0" smtClean="0">
                <a:solidFill>
                  <a:srgbClr val="FFFF00"/>
                </a:solidFill>
              </a:rPr>
              <a:t>What to do</a:t>
            </a:r>
          </a:p>
          <a:p>
            <a:pPr marL="0" indent="0">
              <a:buNone/>
            </a:pPr>
            <a:endParaRPr lang="en-US" b="1" dirty="0" smtClean="0">
              <a:solidFill>
                <a:srgbClr val="FFFF00"/>
              </a:solidFill>
            </a:endParaRPr>
          </a:p>
          <a:p>
            <a:endParaRPr lang="en-US" dirty="0">
              <a:solidFill>
                <a:schemeClr val="bg1"/>
              </a:solidFill>
            </a:endParaRPr>
          </a:p>
        </p:txBody>
      </p:sp>
    </p:spTree>
    <p:extLst>
      <p:ext uri="{BB962C8B-B14F-4D97-AF65-F5344CB8AC3E}">
        <p14:creationId xmlns:p14="http://schemas.microsoft.com/office/powerpoint/2010/main" val="11994972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33" y="685800"/>
            <a:ext cx="8866767" cy="5469396"/>
          </a:xfrm>
          <a:prstGeom prst="rect">
            <a:avLst/>
          </a:prstGeom>
        </p:spPr>
      </p:pic>
    </p:spTree>
    <p:extLst>
      <p:ext uri="{BB962C8B-B14F-4D97-AF65-F5344CB8AC3E}">
        <p14:creationId xmlns:p14="http://schemas.microsoft.com/office/powerpoint/2010/main" val="15017084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yMvNzlIOs0I/UPNYZhjNOvI/AAAAAAAAEfM/EOS2Ma41wgM/s1600/Screen+shot+2013-01-13+at+4.59.0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720750" cy="5954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38969" y="6149813"/>
            <a:ext cx="2710381" cy="276999"/>
          </a:xfrm>
          <a:prstGeom prst="rect">
            <a:avLst/>
          </a:prstGeom>
          <a:noFill/>
        </p:spPr>
        <p:txBody>
          <a:bodyPr wrap="square" rtlCol="0">
            <a:spAutoFit/>
          </a:bodyPr>
          <a:lstStyle/>
          <a:p>
            <a:r>
              <a:rPr lang="en-US" sz="1200" dirty="0" smtClean="0"/>
              <a:t>Source: Stuart </a:t>
            </a:r>
            <a:r>
              <a:rPr lang="en-US" sz="1200" dirty="0" err="1" smtClean="0"/>
              <a:t>Staniford</a:t>
            </a:r>
            <a:r>
              <a:rPr lang="en-US" sz="1200" dirty="0" smtClean="0"/>
              <a:t>: </a:t>
            </a:r>
            <a:r>
              <a:rPr lang="en-US" sz="1200" dirty="0" err="1" smtClean="0"/>
              <a:t>EarlyWarn</a:t>
            </a:r>
            <a:endParaRPr lang="en-US" sz="1200" dirty="0"/>
          </a:p>
        </p:txBody>
      </p:sp>
      <p:sp>
        <p:nvSpPr>
          <p:cNvPr id="4" name="Title 1"/>
          <p:cNvSpPr txBox="1">
            <a:spLocks/>
          </p:cNvSpPr>
          <p:nvPr/>
        </p:nvSpPr>
        <p:spPr>
          <a:xfrm>
            <a:off x="1143000" y="685800"/>
            <a:ext cx="6172200" cy="7675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t>“A central finding of WGIII is that </a:t>
            </a:r>
            <a:r>
              <a:rPr lang="en-US" sz="1800" b="1" dirty="0" smtClean="0"/>
              <a:t>growth of income </a:t>
            </a:r>
            <a:r>
              <a:rPr lang="en-US" sz="1800" dirty="0" smtClean="0"/>
              <a:t>has been</a:t>
            </a:r>
            <a:br>
              <a:rPr lang="en-US" sz="1800" dirty="0" smtClean="0"/>
            </a:br>
            <a:r>
              <a:rPr lang="en-US" sz="1800" dirty="0" smtClean="0"/>
              <a:t>the largest single driver of emissions.”</a:t>
            </a:r>
            <a:br>
              <a:rPr lang="en-US" sz="1800" dirty="0" smtClean="0"/>
            </a:br>
            <a:r>
              <a:rPr lang="en-US" sz="1800" dirty="0" smtClean="0"/>
              <a:t>                                                  Victor, Science July 2014.</a:t>
            </a:r>
            <a:endParaRPr lang="en-US" sz="1800" dirty="0"/>
          </a:p>
        </p:txBody>
      </p:sp>
    </p:spTree>
    <p:extLst>
      <p:ext uri="{BB962C8B-B14F-4D97-AF65-F5344CB8AC3E}">
        <p14:creationId xmlns:p14="http://schemas.microsoft.com/office/powerpoint/2010/main" val="8592248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6" y="1066800"/>
            <a:ext cx="9042866" cy="4620340"/>
          </a:xfrm>
          <a:prstGeom prst="rect">
            <a:avLst/>
          </a:prstGeom>
        </p:spPr>
      </p:pic>
    </p:spTree>
    <p:extLst>
      <p:ext uri="{BB962C8B-B14F-4D97-AF65-F5344CB8AC3E}">
        <p14:creationId xmlns:p14="http://schemas.microsoft.com/office/powerpoint/2010/main" val="35016355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78307_vladimir_kush.jpg"/>
          <p:cNvPicPr>
            <a:picLocks noGrp="1" noChangeAspect="1"/>
          </p:cNvPicPr>
          <p:nvPr>
            <p:ph idx="1"/>
          </p:nvPr>
        </p:nvPicPr>
        <p:blipFill>
          <a:blip r:embed="rId2" cstate="print"/>
          <a:srcRect/>
          <a:stretch>
            <a:fillRect/>
          </a:stretch>
        </p:blipFill>
        <p:spPr>
          <a:xfrm>
            <a:off x="133350" y="152400"/>
            <a:ext cx="8858250" cy="6553200"/>
          </a:xfrm>
        </p:spPr>
      </p:pic>
    </p:spTree>
    <p:extLst>
      <p:ext uri="{BB962C8B-B14F-4D97-AF65-F5344CB8AC3E}">
        <p14:creationId xmlns:p14="http://schemas.microsoft.com/office/powerpoint/2010/main" val="29126609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ailtheactuary.files.wordpress.com/2011/03/world-population-grow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3" y="762000"/>
            <a:ext cx="8605563"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914400"/>
            <a:ext cx="1524000" cy="597932"/>
          </a:xfrm>
          <a:prstGeom prst="rect">
            <a:avLst/>
          </a:prstGeom>
          <a:solidFill>
            <a:srgbClr val="FFFFFF"/>
          </a:solidFill>
        </p:spPr>
        <p:txBody>
          <a:bodyPr wrap="square" rtlCol="0">
            <a:spAutoFit/>
          </a:bodyPr>
          <a:lstStyle/>
          <a:p>
            <a:endParaRPr lang="en-US" dirty="0"/>
          </a:p>
        </p:txBody>
      </p:sp>
      <p:cxnSp>
        <p:nvCxnSpPr>
          <p:cNvPr id="8" name="Straight Connector 7"/>
          <p:cNvCxnSpPr/>
          <p:nvPr/>
        </p:nvCxnSpPr>
        <p:spPr>
          <a:xfrm flipV="1">
            <a:off x="7543800" y="1962150"/>
            <a:ext cx="14287" cy="1924050"/>
          </a:xfrm>
          <a:prstGeom prst="line">
            <a:avLst/>
          </a:prstGeom>
          <a:ln w="539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814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6687"/>
            <a:ext cx="6400800" cy="6400800"/>
          </a:xfrm>
          <a:prstGeom prst="rect">
            <a:avLst/>
          </a:prstGeom>
        </p:spPr>
      </p:pic>
      <p:sp>
        <p:nvSpPr>
          <p:cNvPr id="4" name="TextBox 3"/>
          <p:cNvSpPr txBox="1"/>
          <p:nvPr/>
        </p:nvSpPr>
        <p:spPr>
          <a:xfrm>
            <a:off x="1857375" y="6488668"/>
            <a:ext cx="5410200" cy="369332"/>
          </a:xfrm>
          <a:prstGeom prst="rect">
            <a:avLst/>
          </a:prstGeom>
          <a:noFill/>
        </p:spPr>
        <p:txBody>
          <a:bodyPr wrap="square" rtlCol="0">
            <a:spAutoFit/>
          </a:bodyPr>
          <a:lstStyle/>
          <a:p>
            <a:r>
              <a:rPr lang="en-US" dirty="0" smtClean="0">
                <a:solidFill>
                  <a:srgbClr val="FFFF00"/>
                </a:solidFill>
              </a:rPr>
              <a:t>Data from </a:t>
            </a:r>
            <a:r>
              <a:rPr lang="en-US" dirty="0" err="1" smtClean="0">
                <a:solidFill>
                  <a:srgbClr val="FFFF00"/>
                </a:solidFill>
              </a:rPr>
              <a:t>Smil</a:t>
            </a:r>
            <a:r>
              <a:rPr lang="en-US" dirty="0" smtClean="0">
                <a:solidFill>
                  <a:srgbClr val="FFFF00"/>
                </a:solidFill>
              </a:rPr>
              <a:t>, </a:t>
            </a:r>
            <a:r>
              <a:rPr lang="en-US" dirty="0" err="1" smtClean="0">
                <a:solidFill>
                  <a:srgbClr val="FFFF00"/>
                </a:solidFill>
              </a:rPr>
              <a:t>Chefurka</a:t>
            </a:r>
            <a:r>
              <a:rPr lang="en-US" dirty="0" smtClean="0">
                <a:solidFill>
                  <a:srgbClr val="FFFF00"/>
                </a:solidFill>
              </a:rPr>
              <a:t>, Graphic Paul </a:t>
            </a:r>
            <a:r>
              <a:rPr lang="en-US" dirty="0" err="1" smtClean="0">
                <a:solidFill>
                  <a:srgbClr val="FFFF00"/>
                </a:solidFill>
              </a:rPr>
              <a:t>Chefurka</a:t>
            </a:r>
            <a:endParaRPr lang="en-US" dirty="0">
              <a:solidFill>
                <a:srgbClr val="FFFF00"/>
              </a:solidFill>
            </a:endParaRPr>
          </a:p>
        </p:txBody>
      </p:sp>
    </p:spTree>
    <p:extLst>
      <p:ext uri="{BB962C8B-B14F-4D97-AF65-F5344CB8AC3E}">
        <p14:creationId xmlns:p14="http://schemas.microsoft.com/office/powerpoint/2010/main" val="8654674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3810000" y="0"/>
            <a:ext cx="3810000" cy="247310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23784" y="974942"/>
            <a:ext cx="3276600" cy="954107"/>
          </a:xfrm>
          <a:prstGeom prst="rect">
            <a:avLst/>
          </a:prstGeom>
          <a:noFill/>
        </p:spPr>
        <p:txBody>
          <a:bodyPr wrap="square" rtlCol="0">
            <a:spAutoFit/>
          </a:bodyPr>
          <a:lstStyle/>
          <a:p>
            <a:r>
              <a:rPr lang="en-US" sz="2800" b="1" dirty="0" smtClean="0"/>
              <a:t>Jeez..  Really?</a:t>
            </a:r>
          </a:p>
          <a:p>
            <a:r>
              <a:rPr lang="en-US" sz="2800" b="1" dirty="0" smtClean="0"/>
              <a:t>Even Canada??</a:t>
            </a:r>
            <a:endParaRPr lang="en-US" sz="2800" b="1" dirty="0"/>
          </a:p>
        </p:txBody>
      </p:sp>
      <p:pic>
        <p:nvPicPr>
          <p:cNvPr id="16386" name="Picture 2" descr="https://encrypted-tbn0.gstatic.com/images?q=tbn:ANd9GcTuy7MDQZqtiU__yPWmkvFg-d_swqVeHtaeoRHtA_9w771dhr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833" y="3124200"/>
            <a:ext cx="569595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794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
            <a:ext cx="5867400" cy="707886"/>
          </a:xfrm>
          <a:prstGeom prst="rect">
            <a:avLst/>
          </a:prstGeom>
          <a:noFill/>
        </p:spPr>
        <p:txBody>
          <a:bodyPr wrap="square" rtlCol="0">
            <a:spAutoFit/>
          </a:bodyPr>
          <a:lstStyle/>
          <a:p>
            <a:r>
              <a:rPr lang="en-US" sz="4000" b="1" dirty="0" smtClean="0">
                <a:solidFill>
                  <a:srgbClr val="FFFF00"/>
                </a:solidFill>
              </a:rPr>
              <a:t>What’s Beaver For?</a:t>
            </a:r>
            <a:endParaRPr lang="en-US" sz="4000" b="1" dirty="0">
              <a:solidFill>
                <a:srgbClr val="FFFF00"/>
              </a:solidFill>
            </a:endParaRPr>
          </a:p>
        </p:txBody>
      </p:sp>
      <p:pic>
        <p:nvPicPr>
          <p:cNvPr id="1026" name="Picture 2" descr="http://upload.wikimedia.org/wikipedia/commons/6/6b/American_Bea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95010"/>
            <a:ext cx="5004468" cy="502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5799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ngm.com/2011/08/kermode-bear/img/kermode-bear-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8" y="533400"/>
            <a:ext cx="8343898"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8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smonitor.com/var/ezflow_site/storage/images/media/content/2012/0214-minimum-wage/11747564-1-eng-US/0214-minimum-wage_full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7133"/>
            <a:ext cx="4300751" cy="2867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1.valuewalk.com/wp-content/uploads/2014/08/Profi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613" y="76200"/>
            <a:ext cx="3858416" cy="2898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1275" y="3020080"/>
            <a:ext cx="1447800" cy="523220"/>
          </a:xfrm>
          <a:prstGeom prst="rect">
            <a:avLst/>
          </a:prstGeom>
          <a:noFill/>
        </p:spPr>
        <p:txBody>
          <a:bodyPr wrap="square" rtlCol="0">
            <a:spAutoFit/>
          </a:bodyPr>
          <a:lstStyle/>
          <a:p>
            <a:r>
              <a:rPr lang="en-US" sz="2800" b="1" dirty="0" smtClean="0">
                <a:solidFill>
                  <a:schemeClr val="bg1"/>
                </a:solidFill>
              </a:rPr>
              <a:t>Wages</a:t>
            </a:r>
            <a:endParaRPr lang="en-US" sz="2800" b="1" dirty="0">
              <a:solidFill>
                <a:schemeClr val="bg1"/>
              </a:solidFill>
            </a:endParaRPr>
          </a:p>
        </p:txBody>
      </p:sp>
      <p:cxnSp>
        <p:nvCxnSpPr>
          <p:cNvPr id="4" name="Straight Arrow Connector 3"/>
          <p:cNvCxnSpPr/>
          <p:nvPr/>
        </p:nvCxnSpPr>
        <p:spPr>
          <a:xfrm flipV="1">
            <a:off x="3429000" y="3020080"/>
            <a:ext cx="0" cy="533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543800" y="3014990"/>
            <a:ext cx="0" cy="533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67400" y="2991839"/>
            <a:ext cx="1219200" cy="523220"/>
          </a:xfrm>
          <a:prstGeom prst="rect">
            <a:avLst/>
          </a:prstGeom>
          <a:noFill/>
        </p:spPr>
        <p:txBody>
          <a:bodyPr wrap="square" rtlCol="0">
            <a:spAutoFit/>
          </a:bodyPr>
          <a:lstStyle/>
          <a:p>
            <a:r>
              <a:rPr lang="en-US" sz="2800" b="1" dirty="0" smtClean="0">
                <a:solidFill>
                  <a:schemeClr val="bg1"/>
                </a:solidFill>
              </a:rPr>
              <a:t>Profits</a:t>
            </a:r>
            <a:endParaRPr lang="en-US" sz="2800" b="1" dirty="0">
              <a:solidFill>
                <a:schemeClr val="bg1"/>
              </a:solidFill>
            </a:endParaRPr>
          </a:p>
        </p:txBody>
      </p:sp>
      <p:pic>
        <p:nvPicPr>
          <p:cNvPr id="2054" name="Picture 6" descr="http://plus.maths.org/issue17/news/popn/oldpo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773" y="3577623"/>
            <a:ext cx="388620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reditworksusa.com/wp-content/uploads/2014/02/inside-walmart-electronic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36" y="3657601"/>
            <a:ext cx="3373164" cy="25298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81735" y="6187475"/>
            <a:ext cx="1677627" cy="523220"/>
          </a:xfrm>
          <a:prstGeom prst="rect">
            <a:avLst/>
          </a:prstGeom>
          <a:noFill/>
        </p:spPr>
        <p:txBody>
          <a:bodyPr wrap="square" rtlCol="0">
            <a:spAutoFit/>
          </a:bodyPr>
          <a:lstStyle/>
          <a:p>
            <a:r>
              <a:rPr lang="en-US" sz="2800" b="1" dirty="0" smtClean="0">
                <a:solidFill>
                  <a:schemeClr val="bg1"/>
                </a:solidFill>
              </a:rPr>
              <a:t># People</a:t>
            </a:r>
            <a:endParaRPr lang="en-US" sz="2800" b="1" dirty="0">
              <a:solidFill>
                <a:schemeClr val="bg1"/>
              </a:solidFill>
            </a:endParaRPr>
          </a:p>
        </p:txBody>
      </p:sp>
      <p:sp>
        <p:nvSpPr>
          <p:cNvPr id="14" name="TextBox 13"/>
          <p:cNvSpPr txBox="1"/>
          <p:nvPr/>
        </p:nvSpPr>
        <p:spPr>
          <a:xfrm>
            <a:off x="1799087" y="6218598"/>
            <a:ext cx="1312175" cy="523220"/>
          </a:xfrm>
          <a:prstGeom prst="rect">
            <a:avLst/>
          </a:prstGeom>
          <a:noFill/>
        </p:spPr>
        <p:txBody>
          <a:bodyPr wrap="square" rtlCol="0">
            <a:spAutoFit/>
          </a:bodyPr>
          <a:lstStyle/>
          <a:p>
            <a:r>
              <a:rPr lang="en-US" sz="2800" b="1" dirty="0" smtClean="0">
                <a:solidFill>
                  <a:schemeClr val="bg1"/>
                </a:solidFill>
              </a:rPr>
              <a:t>Goods</a:t>
            </a:r>
            <a:endParaRPr lang="en-US" sz="2800" b="1" dirty="0">
              <a:solidFill>
                <a:schemeClr val="bg1"/>
              </a:solidFill>
            </a:endParaRPr>
          </a:p>
        </p:txBody>
      </p:sp>
      <p:cxnSp>
        <p:nvCxnSpPr>
          <p:cNvPr id="15" name="Straight Arrow Connector 14"/>
          <p:cNvCxnSpPr/>
          <p:nvPr/>
        </p:nvCxnSpPr>
        <p:spPr>
          <a:xfrm flipV="1">
            <a:off x="7559362" y="6246889"/>
            <a:ext cx="0" cy="533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25228" y="6187474"/>
            <a:ext cx="0" cy="56132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262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OVERVIEW</a:t>
            </a:r>
            <a:endParaRPr lang="en-US" dirty="0">
              <a:solidFill>
                <a:schemeClr val="bg1"/>
              </a:solidFill>
            </a:endParaRPr>
          </a:p>
        </p:txBody>
      </p:sp>
      <p:sp>
        <p:nvSpPr>
          <p:cNvPr id="3" name="Content Placeholder 2"/>
          <p:cNvSpPr>
            <a:spLocks noGrp="1"/>
          </p:cNvSpPr>
          <p:nvPr>
            <p:ph idx="1"/>
          </p:nvPr>
        </p:nvSpPr>
        <p:spPr>
          <a:xfrm>
            <a:off x="381000" y="1371600"/>
            <a:ext cx="8610600" cy="4525963"/>
          </a:xfrm>
        </p:spPr>
        <p:txBody>
          <a:bodyPr>
            <a:normAutofit/>
          </a:bodyPr>
          <a:lstStyle/>
          <a:p>
            <a:r>
              <a:rPr lang="en-US" sz="3600" b="1" dirty="0" smtClean="0">
                <a:solidFill>
                  <a:srgbClr val="FFFF00"/>
                </a:solidFill>
              </a:rPr>
              <a:t>First Principles</a:t>
            </a:r>
          </a:p>
          <a:p>
            <a:pPr lvl="1"/>
            <a:r>
              <a:rPr lang="en-US" b="1" dirty="0" smtClean="0">
                <a:solidFill>
                  <a:srgbClr val="FFFF00"/>
                </a:solidFill>
              </a:rPr>
              <a:t>Energy</a:t>
            </a:r>
          </a:p>
          <a:p>
            <a:pPr lvl="1"/>
            <a:r>
              <a:rPr lang="en-US" b="1" dirty="0" smtClean="0">
                <a:solidFill>
                  <a:srgbClr val="FFFF00"/>
                </a:solidFill>
              </a:rPr>
              <a:t>Money/economics</a:t>
            </a:r>
          </a:p>
          <a:p>
            <a:pPr lvl="1"/>
            <a:r>
              <a:rPr lang="en-US" b="1" dirty="0" smtClean="0">
                <a:solidFill>
                  <a:srgbClr val="FFFF00"/>
                </a:solidFill>
              </a:rPr>
              <a:t>Human Behavior</a:t>
            </a:r>
          </a:p>
          <a:p>
            <a:pPr lvl="1"/>
            <a:r>
              <a:rPr lang="en-US" b="1" dirty="0" smtClean="0">
                <a:solidFill>
                  <a:srgbClr val="FFFF00"/>
                </a:solidFill>
              </a:rPr>
              <a:t>Environment</a:t>
            </a:r>
          </a:p>
          <a:p>
            <a:pPr marL="457200" lvl="1" indent="0">
              <a:buNone/>
            </a:pPr>
            <a:endParaRPr lang="en-US" b="1" dirty="0" smtClean="0">
              <a:solidFill>
                <a:srgbClr val="FFFF00"/>
              </a:solidFill>
            </a:endParaRPr>
          </a:p>
          <a:p>
            <a:r>
              <a:rPr lang="en-US" sz="3600" b="1" dirty="0" smtClean="0">
                <a:solidFill>
                  <a:schemeClr val="bg1"/>
                </a:solidFill>
              </a:rPr>
              <a:t>**Synthesis: the present and the future**</a:t>
            </a:r>
          </a:p>
          <a:p>
            <a:r>
              <a:rPr lang="en-US" sz="3600" b="1" dirty="0" smtClean="0">
                <a:solidFill>
                  <a:srgbClr val="FFFF00"/>
                </a:solidFill>
              </a:rPr>
              <a:t>What to do</a:t>
            </a:r>
          </a:p>
          <a:p>
            <a:pPr marL="0" indent="0">
              <a:buNone/>
            </a:pPr>
            <a:endParaRPr lang="en-US" b="1" dirty="0" smtClean="0">
              <a:solidFill>
                <a:srgbClr val="FFFF00"/>
              </a:solidFill>
            </a:endParaRPr>
          </a:p>
          <a:p>
            <a:endParaRPr lang="en-US" dirty="0">
              <a:solidFill>
                <a:schemeClr val="bg1"/>
              </a:solidFill>
            </a:endParaRPr>
          </a:p>
        </p:txBody>
      </p:sp>
    </p:spTree>
    <p:extLst>
      <p:ext uri="{BB962C8B-B14F-4D97-AF65-F5344CB8AC3E}">
        <p14:creationId xmlns:p14="http://schemas.microsoft.com/office/powerpoint/2010/main" val="3124116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187/3782/files/brain_function_medium.jpg?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9241"/>
            <a:ext cx="2257425" cy="23391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mages.publicradio.org/content/2006/04/05/20060405_emission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464932"/>
            <a:ext cx="1685819" cy="224775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810000" y="1462513"/>
            <a:ext cx="685800" cy="0"/>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14336" y="939968"/>
            <a:ext cx="304800" cy="1015663"/>
          </a:xfrm>
          <a:prstGeom prst="rect">
            <a:avLst/>
          </a:prstGeom>
          <a:noFill/>
        </p:spPr>
        <p:txBody>
          <a:bodyPr wrap="square" rtlCol="0">
            <a:spAutoFit/>
          </a:bodyPr>
          <a:lstStyle/>
          <a:p>
            <a:r>
              <a:rPr lang="en-US" sz="6000" b="1" dirty="0" smtClean="0">
                <a:solidFill>
                  <a:srgbClr val="FF0000"/>
                </a:solidFill>
              </a:rPr>
              <a:t>+</a:t>
            </a:r>
            <a:endParaRPr lang="en-US" sz="6000" b="1" dirty="0">
              <a:solidFill>
                <a:srgbClr val="FF0000"/>
              </a:solidFill>
            </a:endParaRPr>
          </a:p>
        </p:txBody>
      </p:sp>
      <p:pic>
        <p:nvPicPr>
          <p:cNvPr id="2052" name="Picture 4" descr="http://www.vectorart.com/webart/products/55790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2620"/>
            <a:ext cx="1285875" cy="13049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lipsahoy.com/clipart2/aw5029t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49417"/>
            <a:ext cx="1932911" cy="119840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1664706" y="1447800"/>
            <a:ext cx="685800" cy="0"/>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64" name="Picture 16" descr="https://encrypted-tbn1.gstatic.com/images?q=tbn:ANd9GcQnmWDD2-97hdyZ98GEkOZ3wjQYFfr_rCXY2aLgFLevnrdnOxb-vk08HCV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49135"/>
            <a:ext cx="1726194" cy="74196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encrypted-tbn2.gstatic.com/images?q=tbn:ANd9GcRMJ6-YciJnQ89cLP2P719QzrHKRkNrObYrR2Bh2e2NG5Qhjgj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527" y="1717487"/>
            <a:ext cx="1522339" cy="8622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2490" y="800417"/>
            <a:ext cx="597907" cy="369332"/>
          </a:xfrm>
          <a:prstGeom prst="rect">
            <a:avLst/>
          </a:prstGeom>
          <a:noFill/>
        </p:spPr>
        <p:txBody>
          <a:bodyPr wrap="square" rtlCol="0">
            <a:spAutoFit/>
          </a:bodyPr>
          <a:lstStyle/>
          <a:p>
            <a:r>
              <a:rPr lang="en-US" b="1" dirty="0" smtClean="0">
                <a:solidFill>
                  <a:schemeClr val="bg1"/>
                </a:solidFill>
              </a:rPr>
              <a:t>OIL</a:t>
            </a:r>
            <a:endParaRPr lang="en-US" b="1" dirty="0">
              <a:solidFill>
                <a:schemeClr val="bg1"/>
              </a:solidFill>
            </a:endParaRPr>
          </a:p>
        </p:txBody>
      </p:sp>
      <p:sp>
        <p:nvSpPr>
          <p:cNvPr id="9" name="TextBox 8"/>
          <p:cNvSpPr txBox="1"/>
          <p:nvPr/>
        </p:nvSpPr>
        <p:spPr>
          <a:xfrm>
            <a:off x="228599" y="2971800"/>
            <a:ext cx="1930727" cy="1323439"/>
          </a:xfrm>
          <a:prstGeom prst="rect">
            <a:avLst/>
          </a:prstGeom>
          <a:noFill/>
        </p:spPr>
        <p:txBody>
          <a:bodyPr wrap="square" rtlCol="0">
            <a:spAutoFit/>
          </a:bodyPr>
          <a:lstStyle/>
          <a:p>
            <a:r>
              <a:rPr lang="en-US" sz="2400" b="1" dirty="0" smtClean="0">
                <a:solidFill>
                  <a:srgbClr val="FFFF00"/>
                </a:solidFill>
              </a:rPr>
              <a:t>We turn </a:t>
            </a:r>
            <a:r>
              <a:rPr lang="en-US" sz="3200" b="1" dirty="0" smtClean="0">
                <a:solidFill>
                  <a:srgbClr val="FFFF00"/>
                </a:solidFill>
              </a:rPr>
              <a:t>energy</a:t>
            </a:r>
            <a:r>
              <a:rPr lang="en-US" sz="2400" b="1" dirty="0" smtClean="0">
                <a:solidFill>
                  <a:srgbClr val="FFFF00"/>
                </a:solidFill>
              </a:rPr>
              <a:t> and resources</a:t>
            </a:r>
            <a:endParaRPr lang="en-US" sz="2400" b="1" dirty="0">
              <a:solidFill>
                <a:srgbClr val="FFFF00"/>
              </a:solidFill>
            </a:endParaRPr>
          </a:p>
        </p:txBody>
      </p:sp>
      <p:sp>
        <p:nvSpPr>
          <p:cNvPr id="10" name="TextBox 9"/>
          <p:cNvSpPr txBox="1"/>
          <p:nvPr/>
        </p:nvSpPr>
        <p:spPr>
          <a:xfrm>
            <a:off x="2159327" y="3341131"/>
            <a:ext cx="1726194" cy="461665"/>
          </a:xfrm>
          <a:prstGeom prst="rect">
            <a:avLst/>
          </a:prstGeom>
          <a:noFill/>
        </p:spPr>
        <p:txBody>
          <a:bodyPr wrap="square" rtlCol="0">
            <a:spAutoFit/>
          </a:bodyPr>
          <a:lstStyle/>
          <a:p>
            <a:r>
              <a:rPr lang="en-US" sz="2400" b="1" dirty="0" smtClean="0">
                <a:solidFill>
                  <a:srgbClr val="FFFF00"/>
                </a:solidFill>
              </a:rPr>
              <a:t>Into dollars</a:t>
            </a:r>
            <a:endParaRPr lang="en-US" sz="2400" b="1" dirty="0">
              <a:solidFill>
                <a:srgbClr val="FFFF00"/>
              </a:solidFill>
            </a:endParaRPr>
          </a:p>
        </p:txBody>
      </p:sp>
      <p:sp>
        <p:nvSpPr>
          <p:cNvPr id="11" name="TextBox 10"/>
          <p:cNvSpPr txBox="1"/>
          <p:nvPr/>
        </p:nvSpPr>
        <p:spPr>
          <a:xfrm>
            <a:off x="4724400" y="3048000"/>
            <a:ext cx="1981200" cy="830997"/>
          </a:xfrm>
          <a:prstGeom prst="rect">
            <a:avLst/>
          </a:prstGeom>
          <a:noFill/>
        </p:spPr>
        <p:txBody>
          <a:bodyPr wrap="square" rtlCol="0">
            <a:spAutoFit/>
          </a:bodyPr>
          <a:lstStyle/>
          <a:p>
            <a:r>
              <a:rPr lang="en-US" sz="2400" b="1" dirty="0" smtClean="0">
                <a:solidFill>
                  <a:srgbClr val="FFFF00"/>
                </a:solidFill>
              </a:rPr>
              <a:t>…and dollars into feelings</a:t>
            </a:r>
            <a:endParaRPr lang="en-US" sz="2400" b="1" dirty="0">
              <a:solidFill>
                <a:srgbClr val="FFFF00"/>
              </a:solidFill>
            </a:endParaRPr>
          </a:p>
        </p:txBody>
      </p:sp>
      <p:sp>
        <p:nvSpPr>
          <p:cNvPr id="12" name="TextBox 11"/>
          <p:cNvSpPr txBox="1"/>
          <p:nvPr/>
        </p:nvSpPr>
        <p:spPr>
          <a:xfrm>
            <a:off x="7391400" y="3156466"/>
            <a:ext cx="1295400" cy="461665"/>
          </a:xfrm>
          <a:prstGeom prst="rect">
            <a:avLst/>
          </a:prstGeom>
          <a:noFill/>
        </p:spPr>
        <p:txBody>
          <a:bodyPr wrap="square" rtlCol="0">
            <a:spAutoFit/>
          </a:bodyPr>
          <a:lstStyle/>
          <a:p>
            <a:r>
              <a:rPr lang="en-US" sz="2400" b="1" dirty="0" smtClean="0">
                <a:solidFill>
                  <a:srgbClr val="FFFF00"/>
                </a:solidFill>
              </a:rPr>
              <a:t>+ waste</a:t>
            </a:r>
            <a:endParaRPr lang="en-US" sz="2400" b="1" dirty="0">
              <a:solidFill>
                <a:srgbClr val="FFFF00"/>
              </a:solidFill>
            </a:endParaRPr>
          </a:p>
        </p:txBody>
      </p:sp>
      <p:sp>
        <p:nvSpPr>
          <p:cNvPr id="2" name="TextBox 1"/>
          <p:cNvSpPr txBox="1"/>
          <p:nvPr/>
        </p:nvSpPr>
        <p:spPr>
          <a:xfrm>
            <a:off x="1449478" y="4581801"/>
            <a:ext cx="6708630" cy="1446550"/>
          </a:xfrm>
          <a:prstGeom prst="rect">
            <a:avLst/>
          </a:prstGeom>
          <a:noFill/>
        </p:spPr>
        <p:txBody>
          <a:bodyPr wrap="square" rtlCol="0">
            <a:spAutoFit/>
          </a:bodyPr>
          <a:lstStyle/>
          <a:p>
            <a:r>
              <a:rPr lang="en-US" sz="4400" b="1" i="1" dirty="0" smtClean="0">
                <a:solidFill>
                  <a:schemeClr val="bg1"/>
                </a:solidFill>
                <a:latin typeface="Cambria" pitchFamily="18" charset="0"/>
              </a:rPr>
              <a:t>The Human Ecosystem</a:t>
            </a:r>
          </a:p>
          <a:p>
            <a:r>
              <a:rPr lang="en-US" sz="4400" b="1" i="1" dirty="0" smtClean="0">
                <a:solidFill>
                  <a:schemeClr val="bg1"/>
                </a:solidFill>
                <a:latin typeface="Cambria" pitchFamily="18" charset="0"/>
              </a:rPr>
              <a:t>Past, present and FUTURE</a:t>
            </a:r>
            <a:endParaRPr lang="en-US" sz="4400" b="1" i="1" dirty="0">
              <a:solidFill>
                <a:schemeClr val="bg1"/>
              </a:solidFill>
              <a:latin typeface="Cambria" pitchFamily="18" charset="0"/>
            </a:endParaRPr>
          </a:p>
        </p:txBody>
      </p:sp>
      <p:sp>
        <p:nvSpPr>
          <p:cNvPr id="4" name="Oval 3"/>
          <p:cNvSpPr/>
          <p:nvPr/>
        </p:nvSpPr>
        <p:spPr>
          <a:xfrm>
            <a:off x="0" y="228600"/>
            <a:ext cx="9078896" cy="28194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3639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kewlwallpapers.com/images/wallpapers/hail%20storm%20magic-54093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08" y="174414"/>
            <a:ext cx="8148192" cy="645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917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kewlwallpapers.com/images/wallpapers/hail%20storm%20magic-54093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08" y="174414"/>
            <a:ext cx="8148192" cy="64549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438400" y="762000"/>
            <a:ext cx="4724400" cy="243840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743200" y="3657600"/>
            <a:ext cx="4495800" cy="236220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3637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kewlwallpapers.com/images/wallpapers/hail%20storm%20magic-54093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08" y="174414"/>
            <a:ext cx="8148192" cy="64549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438400" y="762000"/>
            <a:ext cx="4724400" cy="243840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743200" y="3657600"/>
            <a:ext cx="4495800" cy="236220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descr="http://2.bp.blogspot.com/_7Se7iswAanA/TGql8aX4lUI/AAAAAAAAMYM/scHHy4iVGmo/s1600/Bicycle-P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19200"/>
            <a:ext cx="246888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115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81000" y="1828800"/>
            <a:ext cx="3505200" cy="320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57350" y="3035929"/>
            <a:ext cx="800100" cy="76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152400"/>
            <a:ext cx="6096000" cy="769441"/>
          </a:xfrm>
          <a:prstGeom prst="rect">
            <a:avLst/>
          </a:prstGeom>
          <a:noFill/>
        </p:spPr>
        <p:txBody>
          <a:bodyPr wrap="square" rtlCol="0">
            <a:spAutoFit/>
          </a:bodyPr>
          <a:lstStyle/>
          <a:p>
            <a:r>
              <a:rPr lang="en-US" sz="4400" dirty="0" smtClean="0">
                <a:solidFill>
                  <a:srgbClr val="FFFF00"/>
                </a:solidFill>
              </a:rPr>
              <a:t>Our Economic “Pie”</a:t>
            </a:r>
            <a:endParaRPr lang="en-US" sz="4400" dirty="0">
              <a:solidFill>
                <a:srgbClr val="FFFF00"/>
              </a:solidFill>
            </a:endParaRPr>
          </a:p>
        </p:txBody>
      </p:sp>
      <p:sp>
        <p:nvSpPr>
          <p:cNvPr id="5" name="Oval 4"/>
          <p:cNvSpPr/>
          <p:nvPr/>
        </p:nvSpPr>
        <p:spPr>
          <a:xfrm>
            <a:off x="4495800" y="1676400"/>
            <a:ext cx="3962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29300" y="2895600"/>
            <a:ext cx="1295400" cy="1219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974471" y="3413156"/>
            <a:ext cx="521329" cy="3774"/>
          </a:xfrm>
          <a:prstGeom prst="straightConnector1">
            <a:avLst/>
          </a:prstGeom>
          <a:ln w="698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7400" y="5791200"/>
            <a:ext cx="6324600" cy="584775"/>
          </a:xfrm>
          <a:prstGeom prst="rect">
            <a:avLst/>
          </a:prstGeom>
          <a:noFill/>
        </p:spPr>
        <p:txBody>
          <a:bodyPr wrap="square" rtlCol="0">
            <a:spAutoFit/>
          </a:bodyPr>
          <a:lstStyle/>
          <a:p>
            <a:r>
              <a:rPr lang="en-US" sz="3200" dirty="0" smtClean="0">
                <a:solidFill>
                  <a:srgbClr val="FFFF00"/>
                </a:solidFill>
              </a:rPr>
              <a:t>More energy, same/less benefits?</a:t>
            </a:r>
            <a:endParaRPr lang="en-US" sz="3200" dirty="0">
              <a:solidFill>
                <a:srgbClr val="FFFF00"/>
              </a:solidFill>
            </a:endParaRPr>
          </a:p>
        </p:txBody>
      </p:sp>
    </p:spTree>
    <p:extLst>
      <p:ext uri="{BB962C8B-B14F-4D97-AF65-F5344CB8AC3E}">
        <p14:creationId xmlns:p14="http://schemas.microsoft.com/office/powerpoint/2010/main" val="6126938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81000" y="1828800"/>
            <a:ext cx="3505200" cy="320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57350" y="3035929"/>
            <a:ext cx="800100" cy="76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152400"/>
            <a:ext cx="6096000" cy="769441"/>
          </a:xfrm>
          <a:prstGeom prst="rect">
            <a:avLst/>
          </a:prstGeom>
          <a:noFill/>
        </p:spPr>
        <p:txBody>
          <a:bodyPr wrap="square" rtlCol="0">
            <a:spAutoFit/>
          </a:bodyPr>
          <a:lstStyle/>
          <a:p>
            <a:r>
              <a:rPr lang="en-US" sz="4400" dirty="0" smtClean="0">
                <a:solidFill>
                  <a:srgbClr val="FFFF00"/>
                </a:solidFill>
              </a:rPr>
              <a:t>Our Economic “Pie”</a:t>
            </a:r>
            <a:endParaRPr lang="en-US" sz="4400" dirty="0">
              <a:solidFill>
                <a:srgbClr val="FFFF00"/>
              </a:solidFill>
            </a:endParaRPr>
          </a:p>
        </p:txBody>
      </p:sp>
      <p:sp>
        <p:nvSpPr>
          <p:cNvPr id="5" name="Oval 4"/>
          <p:cNvSpPr/>
          <p:nvPr/>
        </p:nvSpPr>
        <p:spPr>
          <a:xfrm>
            <a:off x="4495800" y="1676400"/>
            <a:ext cx="3962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29300" y="2895600"/>
            <a:ext cx="1295400" cy="1219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974471" y="3413156"/>
            <a:ext cx="521329" cy="3774"/>
          </a:xfrm>
          <a:prstGeom prst="straightConnector1">
            <a:avLst/>
          </a:prstGeom>
          <a:ln w="698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7350" y="5638800"/>
            <a:ext cx="6553200" cy="584775"/>
          </a:xfrm>
          <a:prstGeom prst="rect">
            <a:avLst/>
          </a:prstGeom>
          <a:noFill/>
        </p:spPr>
        <p:txBody>
          <a:bodyPr wrap="square" rtlCol="0">
            <a:spAutoFit/>
          </a:bodyPr>
          <a:lstStyle/>
          <a:p>
            <a:r>
              <a:rPr lang="en-US" sz="3200" dirty="0" smtClean="0">
                <a:solidFill>
                  <a:srgbClr val="FFFF00"/>
                </a:solidFill>
              </a:rPr>
              <a:t>More money, less benefits (for most)?</a:t>
            </a:r>
            <a:endParaRPr lang="en-US" sz="3200" dirty="0">
              <a:solidFill>
                <a:srgbClr val="FFFF00"/>
              </a:solidFill>
            </a:endParaRPr>
          </a:p>
        </p:txBody>
      </p:sp>
      <p:sp>
        <p:nvSpPr>
          <p:cNvPr id="7" name="Donut 6"/>
          <p:cNvSpPr/>
          <p:nvPr/>
        </p:nvSpPr>
        <p:spPr>
          <a:xfrm>
            <a:off x="381000" y="1828800"/>
            <a:ext cx="3505200" cy="3200400"/>
          </a:xfrm>
          <a:prstGeom prst="donut">
            <a:avLst>
              <a:gd name="adj" fmla="val 29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4495800" y="1676400"/>
            <a:ext cx="3962400" cy="3657600"/>
          </a:xfrm>
          <a:prstGeom prst="donut">
            <a:avLst>
              <a:gd name="adj" fmla="val 69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81545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8" y="838200"/>
            <a:ext cx="8955743" cy="5181600"/>
          </a:xfrm>
          <a:prstGeom prst="rect">
            <a:avLst/>
          </a:prstGeom>
        </p:spPr>
      </p:pic>
    </p:spTree>
    <p:extLst>
      <p:ext uri="{BB962C8B-B14F-4D97-AF65-F5344CB8AC3E}">
        <p14:creationId xmlns:p14="http://schemas.microsoft.com/office/powerpoint/2010/main" val="406398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934200" y="0"/>
            <a:ext cx="9906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05400" y="-10562"/>
            <a:ext cx="18288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51054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0" y="491785"/>
            <a:ext cx="7924800" cy="5963336"/>
          </a:xfrm>
          <a:custGeom>
            <a:avLst/>
            <a:gdLst>
              <a:gd name="connsiteX0" fmla="*/ 0 w 8718487"/>
              <a:gd name="connsiteY0" fmla="*/ 5963336 h 5963336"/>
              <a:gd name="connsiteX1" fmla="*/ 3847722 w 8718487"/>
              <a:gd name="connsiteY1" fmla="*/ 4741118 h 5963336"/>
              <a:gd name="connsiteX2" fmla="*/ 7034542 w 8718487"/>
              <a:gd name="connsiteY2" fmla="*/ 667059 h 5963336"/>
              <a:gd name="connsiteX3" fmla="*/ 8718487 w 8718487"/>
              <a:gd name="connsiteY3" fmla="*/ 51423 h 5963336"/>
            </a:gdLst>
            <a:ahLst/>
            <a:cxnLst>
              <a:cxn ang="0">
                <a:pos x="connsiteX0" y="connsiteY0"/>
              </a:cxn>
              <a:cxn ang="0">
                <a:pos x="connsiteX1" y="connsiteY1"/>
              </a:cxn>
              <a:cxn ang="0">
                <a:pos x="connsiteX2" y="connsiteY2"/>
              </a:cxn>
              <a:cxn ang="0">
                <a:pos x="connsiteX3" y="connsiteY3"/>
              </a:cxn>
            </a:cxnLst>
            <a:rect l="l" t="t" r="r" b="b"/>
            <a:pathLst>
              <a:path w="8718487" h="5963336">
                <a:moveTo>
                  <a:pt x="0" y="5963336"/>
                </a:moveTo>
                <a:cubicBezTo>
                  <a:pt x="1337649" y="5793583"/>
                  <a:pt x="2675298" y="5623831"/>
                  <a:pt x="3847722" y="4741118"/>
                </a:cubicBezTo>
                <a:cubicBezTo>
                  <a:pt x="5020146" y="3858405"/>
                  <a:pt x="6222748" y="1448675"/>
                  <a:pt x="7034542" y="667059"/>
                </a:cubicBezTo>
                <a:cubicBezTo>
                  <a:pt x="7846336" y="-114557"/>
                  <a:pt x="8282411" y="-31567"/>
                  <a:pt x="8718487" y="51423"/>
                </a:cubicBezTo>
              </a:path>
            </a:pathLst>
          </a:custGeom>
          <a:noFill/>
          <a:ln w="635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924800" y="-22227"/>
            <a:ext cx="0" cy="690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7924800" y="609600"/>
            <a:ext cx="685800" cy="12192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894476" y="556727"/>
            <a:ext cx="914400" cy="457200"/>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940352" y="556727"/>
            <a:ext cx="1165548" cy="52873"/>
          </a:xfrm>
          <a:prstGeom prst="straightConnector1">
            <a:avLst/>
          </a:prstGeom>
          <a:ln w="444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924800" y="228600"/>
            <a:ext cx="1181100" cy="26318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86300" y="6455121"/>
            <a:ext cx="838200" cy="369332"/>
          </a:xfrm>
          <a:prstGeom prst="rect">
            <a:avLst/>
          </a:prstGeom>
          <a:noFill/>
        </p:spPr>
        <p:txBody>
          <a:bodyPr wrap="square" rtlCol="0">
            <a:spAutoFit/>
          </a:bodyPr>
          <a:lstStyle/>
          <a:p>
            <a:r>
              <a:rPr lang="en-US" b="1" dirty="0" smtClean="0"/>
              <a:t>1970 </a:t>
            </a:r>
            <a:endParaRPr lang="en-US" b="1" dirty="0"/>
          </a:p>
        </p:txBody>
      </p:sp>
      <p:sp>
        <p:nvSpPr>
          <p:cNvPr id="13" name="TextBox 12"/>
          <p:cNvSpPr txBox="1"/>
          <p:nvPr/>
        </p:nvSpPr>
        <p:spPr>
          <a:xfrm>
            <a:off x="6376987" y="6478106"/>
            <a:ext cx="838200" cy="369332"/>
          </a:xfrm>
          <a:prstGeom prst="rect">
            <a:avLst/>
          </a:prstGeom>
          <a:noFill/>
        </p:spPr>
        <p:txBody>
          <a:bodyPr wrap="square" rtlCol="0">
            <a:spAutoFit/>
          </a:bodyPr>
          <a:lstStyle/>
          <a:p>
            <a:r>
              <a:rPr lang="en-US" b="1" dirty="0" smtClean="0"/>
              <a:t>2007 </a:t>
            </a:r>
            <a:endParaRPr lang="en-US" b="1" dirty="0"/>
          </a:p>
        </p:txBody>
      </p:sp>
      <p:sp>
        <p:nvSpPr>
          <p:cNvPr id="14" name="TextBox 13"/>
          <p:cNvSpPr txBox="1"/>
          <p:nvPr/>
        </p:nvSpPr>
        <p:spPr>
          <a:xfrm>
            <a:off x="7215187" y="6492400"/>
            <a:ext cx="838200" cy="369332"/>
          </a:xfrm>
          <a:prstGeom prst="rect">
            <a:avLst/>
          </a:prstGeom>
          <a:noFill/>
        </p:spPr>
        <p:txBody>
          <a:bodyPr wrap="square" rtlCol="0">
            <a:spAutoFit/>
          </a:bodyPr>
          <a:lstStyle/>
          <a:p>
            <a:r>
              <a:rPr lang="en-US" b="1" dirty="0" smtClean="0"/>
              <a:t>2014</a:t>
            </a:r>
            <a:endParaRPr lang="en-US" b="1" dirty="0"/>
          </a:p>
        </p:txBody>
      </p:sp>
      <p:sp>
        <p:nvSpPr>
          <p:cNvPr id="4" name="TextBox 3"/>
          <p:cNvSpPr txBox="1"/>
          <p:nvPr/>
        </p:nvSpPr>
        <p:spPr>
          <a:xfrm>
            <a:off x="8053387" y="6492400"/>
            <a:ext cx="1052513" cy="369332"/>
          </a:xfrm>
          <a:prstGeom prst="rect">
            <a:avLst/>
          </a:prstGeom>
          <a:noFill/>
        </p:spPr>
        <p:txBody>
          <a:bodyPr wrap="square" rtlCol="0">
            <a:spAutoFit/>
          </a:bodyPr>
          <a:lstStyle/>
          <a:p>
            <a:r>
              <a:rPr lang="en-US" b="1" dirty="0" smtClean="0">
                <a:solidFill>
                  <a:schemeClr val="bg1"/>
                </a:solidFill>
              </a:rPr>
              <a:t>Future</a:t>
            </a:r>
            <a:endParaRPr lang="en-US" b="1" dirty="0">
              <a:solidFill>
                <a:schemeClr val="bg1"/>
              </a:solidFill>
            </a:endParaRPr>
          </a:p>
        </p:txBody>
      </p:sp>
    </p:spTree>
    <p:extLst>
      <p:ext uri="{BB962C8B-B14F-4D97-AF65-F5344CB8AC3E}">
        <p14:creationId xmlns:p14="http://schemas.microsoft.com/office/powerpoint/2010/main" val="21477787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globreport.lifewithoutfaceb.netdna-cdn.com/wp-content/uploads/2013/01/americans-pover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75" y="119204"/>
            <a:ext cx="4624760" cy="308119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sfrodosworldinphotosandwords.com/thefaceofamericanhunger/files/080604.Americans.hung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458" y="2958784"/>
            <a:ext cx="41910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media.worldbulletin.net/250x190/2013/07/29/pover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22" y="3429000"/>
            <a:ext cx="4595565" cy="297179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tavistalks.com/remakingamerica/wp-content/uploads/2011/12/20100916-195421-pic-964184612_s640x3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09703"/>
            <a:ext cx="4171658" cy="245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64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28" y="152400"/>
            <a:ext cx="8998818" cy="6630237"/>
          </a:xfrm>
        </p:spPr>
      </p:pic>
    </p:spTree>
    <p:extLst>
      <p:ext uri="{BB962C8B-B14F-4D97-AF65-F5344CB8AC3E}">
        <p14:creationId xmlns:p14="http://schemas.microsoft.com/office/powerpoint/2010/main" val="4381745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295400"/>
            <a:ext cx="8885054" cy="4245290"/>
          </a:xfrm>
          <a:prstGeom prst="rect">
            <a:avLst/>
          </a:prstGeom>
        </p:spPr>
      </p:pic>
      <p:sp>
        <p:nvSpPr>
          <p:cNvPr id="3" name="Rectangle 2"/>
          <p:cNvSpPr/>
          <p:nvPr/>
        </p:nvSpPr>
        <p:spPr>
          <a:xfrm>
            <a:off x="1828800" y="5486400"/>
            <a:ext cx="7467600" cy="646331"/>
          </a:xfrm>
          <a:prstGeom prst="rect">
            <a:avLst/>
          </a:prstGeom>
        </p:spPr>
        <p:txBody>
          <a:bodyPr wrap="square">
            <a:spAutoFit/>
          </a:bodyPr>
          <a:lstStyle/>
          <a:p>
            <a:endParaRPr lang="en-US" dirty="0"/>
          </a:p>
          <a:p>
            <a:r>
              <a:rPr lang="en-US" dirty="0">
                <a:solidFill>
                  <a:srgbClr val="FFFF00"/>
                </a:solidFill>
              </a:rPr>
              <a:t> </a:t>
            </a:r>
            <a:r>
              <a:rPr lang="en-US" sz="1600" dirty="0">
                <a:solidFill>
                  <a:srgbClr val="FFFF00"/>
                </a:solidFill>
              </a:rPr>
              <a:t>Income development 2002-2012, U.S. census data (www.census.gov</a:t>
            </a:r>
            <a:r>
              <a:rPr lang="en-US" sz="1600" dirty="0" smtClean="0">
                <a:solidFill>
                  <a:srgbClr val="FFFF00"/>
                </a:solidFill>
              </a:rPr>
              <a:t>), graphic IIER </a:t>
            </a:r>
            <a:endParaRPr lang="en-US" sz="1600" dirty="0">
              <a:solidFill>
                <a:srgbClr val="FFFF00"/>
              </a:solidFill>
            </a:endParaRPr>
          </a:p>
        </p:txBody>
      </p:sp>
      <p:sp>
        <p:nvSpPr>
          <p:cNvPr id="4" name="TextBox 3"/>
          <p:cNvSpPr txBox="1"/>
          <p:nvPr/>
        </p:nvSpPr>
        <p:spPr>
          <a:xfrm>
            <a:off x="533400" y="152400"/>
            <a:ext cx="7848600" cy="646331"/>
          </a:xfrm>
          <a:prstGeom prst="rect">
            <a:avLst/>
          </a:prstGeom>
          <a:noFill/>
        </p:spPr>
        <p:txBody>
          <a:bodyPr wrap="square" rtlCol="0">
            <a:spAutoFit/>
          </a:bodyPr>
          <a:lstStyle/>
          <a:p>
            <a:r>
              <a:rPr lang="en-US" sz="3600" dirty="0" smtClean="0">
                <a:solidFill>
                  <a:srgbClr val="FFFF00"/>
                </a:solidFill>
              </a:rPr>
              <a:t>For most people growth is already over…</a:t>
            </a:r>
            <a:endParaRPr lang="en-US" sz="3600" dirty="0">
              <a:solidFill>
                <a:srgbClr val="FFFF00"/>
              </a:solidFill>
            </a:endParaRPr>
          </a:p>
        </p:txBody>
      </p:sp>
    </p:spTree>
    <p:extLst>
      <p:ext uri="{BB962C8B-B14F-4D97-AF65-F5344CB8AC3E}">
        <p14:creationId xmlns:p14="http://schemas.microsoft.com/office/powerpoint/2010/main" val="13081028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93407373_82db8c2e27.jpg"/>
          <p:cNvPicPr>
            <a:picLocks noChangeAspect="1"/>
          </p:cNvPicPr>
          <p:nvPr/>
        </p:nvPicPr>
        <p:blipFill>
          <a:blip r:embed="rId2" cstate="print"/>
          <a:stretch>
            <a:fillRect/>
          </a:stretch>
        </p:blipFill>
        <p:spPr>
          <a:xfrm>
            <a:off x="231382" y="381000"/>
            <a:ext cx="2907322" cy="2362200"/>
          </a:xfrm>
          <a:prstGeom prst="rect">
            <a:avLst/>
          </a:prstGeom>
        </p:spPr>
      </p:pic>
      <p:pic>
        <p:nvPicPr>
          <p:cNvPr id="3" name="Picture 2" descr="parlourmilkingsystems.jpg"/>
          <p:cNvPicPr>
            <a:picLocks noChangeAspect="1"/>
          </p:cNvPicPr>
          <p:nvPr/>
        </p:nvPicPr>
        <p:blipFill>
          <a:blip r:embed="rId3" cstate="print"/>
          <a:stretch>
            <a:fillRect/>
          </a:stretch>
        </p:blipFill>
        <p:spPr>
          <a:xfrm>
            <a:off x="3276600" y="457200"/>
            <a:ext cx="3257023" cy="1971197"/>
          </a:xfrm>
          <a:prstGeom prst="rect">
            <a:avLst/>
          </a:prstGeom>
        </p:spPr>
      </p:pic>
      <p:pic>
        <p:nvPicPr>
          <p:cNvPr id="4" name="Picture 3" descr="milking.jpg"/>
          <p:cNvPicPr>
            <a:picLocks noChangeAspect="1"/>
          </p:cNvPicPr>
          <p:nvPr/>
        </p:nvPicPr>
        <p:blipFill>
          <a:blip r:embed="rId4" cstate="print"/>
          <a:stretch>
            <a:fillRect/>
          </a:stretch>
        </p:blipFill>
        <p:spPr>
          <a:xfrm>
            <a:off x="6705600" y="502039"/>
            <a:ext cx="2249424" cy="1926358"/>
          </a:xfrm>
          <a:prstGeom prst="rect">
            <a:avLst/>
          </a:prstGeom>
        </p:spPr>
      </p:pic>
      <p:sp>
        <p:nvSpPr>
          <p:cNvPr id="5" name="TextBox 4"/>
          <p:cNvSpPr txBox="1"/>
          <p:nvPr/>
        </p:nvSpPr>
        <p:spPr>
          <a:xfrm>
            <a:off x="609600" y="2819400"/>
            <a:ext cx="8229600" cy="1508105"/>
          </a:xfrm>
          <a:prstGeom prst="rect">
            <a:avLst/>
          </a:prstGeom>
          <a:noFill/>
        </p:spPr>
        <p:txBody>
          <a:bodyPr wrap="square" rtlCol="0">
            <a:spAutoFit/>
          </a:bodyPr>
          <a:lstStyle/>
          <a:p>
            <a:pPr marL="342900" indent="-342900">
              <a:buAutoNum type="arabicPlain" startAt="30"/>
            </a:pPr>
            <a:r>
              <a:rPr lang="en-US" sz="2800" b="1" dirty="0" smtClean="0">
                <a:solidFill>
                  <a:schemeClr val="bg1"/>
                </a:solidFill>
              </a:rPr>
              <a:t> min                           15  min                             3 min</a:t>
            </a:r>
          </a:p>
          <a:p>
            <a:r>
              <a:rPr lang="en-US" sz="2800" b="1" dirty="0" smtClean="0">
                <a:solidFill>
                  <a:schemeClr val="bg1"/>
                </a:solidFill>
              </a:rPr>
              <a:t>0                                     300kWh                         700kWh</a:t>
            </a:r>
          </a:p>
          <a:p>
            <a:r>
              <a:rPr lang="en-US" sz="3600" b="1" dirty="0" smtClean="0">
                <a:solidFill>
                  <a:srgbClr val="FFFF00"/>
                </a:solidFill>
              </a:rPr>
              <a:t>$3/</a:t>
            </a:r>
            <a:r>
              <a:rPr lang="en-US" sz="3600" b="1" dirty="0" err="1" smtClean="0">
                <a:solidFill>
                  <a:srgbClr val="FFFF00"/>
                </a:solidFill>
              </a:rPr>
              <a:t>hr</a:t>
            </a:r>
            <a:r>
              <a:rPr lang="en-US" sz="3600" b="1" dirty="0" smtClean="0">
                <a:solidFill>
                  <a:srgbClr val="FFFF00"/>
                </a:solidFill>
              </a:rPr>
              <a:t>                      $5/</a:t>
            </a:r>
            <a:r>
              <a:rPr lang="en-US" sz="3600" b="1" dirty="0" err="1" smtClean="0">
                <a:solidFill>
                  <a:srgbClr val="FFFF00"/>
                </a:solidFill>
              </a:rPr>
              <a:t>hr</a:t>
            </a:r>
            <a:r>
              <a:rPr lang="en-US" sz="3600" b="1" dirty="0" smtClean="0">
                <a:solidFill>
                  <a:srgbClr val="FFFF00"/>
                </a:solidFill>
              </a:rPr>
              <a:t>                    $15/</a:t>
            </a:r>
            <a:r>
              <a:rPr lang="en-US" sz="3600" b="1" dirty="0" err="1" smtClean="0">
                <a:solidFill>
                  <a:srgbClr val="FFFF00"/>
                </a:solidFill>
              </a:rPr>
              <a:t>hr</a:t>
            </a:r>
            <a:endParaRPr lang="en-US" sz="3600" b="1" dirty="0">
              <a:solidFill>
                <a:srgbClr val="FFFF00"/>
              </a:solidFill>
            </a:endParaRPr>
          </a:p>
        </p:txBody>
      </p:sp>
      <p:sp>
        <p:nvSpPr>
          <p:cNvPr id="6" name="TextBox 5"/>
          <p:cNvSpPr txBox="1"/>
          <p:nvPr/>
        </p:nvSpPr>
        <p:spPr>
          <a:xfrm>
            <a:off x="7446475" y="6575720"/>
            <a:ext cx="1676400" cy="276999"/>
          </a:xfrm>
          <a:prstGeom prst="rect">
            <a:avLst/>
          </a:prstGeom>
          <a:noFill/>
        </p:spPr>
        <p:txBody>
          <a:bodyPr wrap="square" rtlCol="0">
            <a:spAutoFit/>
          </a:bodyPr>
          <a:lstStyle/>
          <a:p>
            <a:r>
              <a:rPr lang="en-US" sz="1200" dirty="0" smtClean="0">
                <a:solidFill>
                  <a:srgbClr val="FFFF00"/>
                </a:solidFill>
              </a:rPr>
              <a:t>Model /data IIER</a:t>
            </a:r>
            <a:endParaRPr lang="en-US" sz="1200" dirty="0">
              <a:solidFill>
                <a:srgbClr val="FFFF00"/>
              </a:solidFill>
            </a:endParaRPr>
          </a:p>
        </p:txBody>
      </p:sp>
      <p:cxnSp>
        <p:nvCxnSpPr>
          <p:cNvPr id="8" name="Straight Connector 7"/>
          <p:cNvCxnSpPr>
            <a:endCxn id="5" idx="3"/>
          </p:cNvCxnSpPr>
          <p:nvPr/>
        </p:nvCxnSpPr>
        <p:spPr>
          <a:xfrm>
            <a:off x="6838958" y="228600"/>
            <a:ext cx="2000242" cy="3344853"/>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0" y="228600"/>
            <a:ext cx="1447801" cy="3344852"/>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306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437" y="0"/>
            <a:ext cx="4267200" cy="4267200"/>
          </a:xfrm>
          <a:prstGeom prst="rect">
            <a:avLst/>
          </a:prstGeom>
        </p:spPr>
      </p:pic>
      <p:pic>
        <p:nvPicPr>
          <p:cNvPr id="4100" name="Picture 4" descr="http://1.bp.blogspot.com/_FzZ_JcDLmvc/TCIOKhBy7tI/AAAAAAAAACY/yruBKfug8XU/s1600/img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00400"/>
            <a:ext cx="5476875" cy="365760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117694" y="117695"/>
            <a:ext cx="9026306" cy="3387505"/>
          </a:xfrm>
          <a:custGeom>
            <a:avLst/>
            <a:gdLst>
              <a:gd name="connsiteX0" fmla="*/ 0 w 8537418"/>
              <a:gd name="connsiteY0" fmla="*/ 0 h 3455848"/>
              <a:gd name="connsiteX1" fmla="*/ 3268301 w 8537418"/>
              <a:gd name="connsiteY1" fmla="*/ 2933323 h 3455848"/>
              <a:gd name="connsiteX2" fmla="*/ 8537418 w 8537418"/>
              <a:gd name="connsiteY2" fmla="*/ 3440317 h 3455848"/>
            </a:gdLst>
            <a:ahLst/>
            <a:cxnLst>
              <a:cxn ang="0">
                <a:pos x="connsiteX0" y="connsiteY0"/>
              </a:cxn>
              <a:cxn ang="0">
                <a:pos x="connsiteX1" y="connsiteY1"/>
              </a:cxn>
              <a:cxn ang="0">
                <a:pos x="connsiteX2" y="connsiteY2"/>
              </a:cxn>
            </a:cxnLst>
            <a:rect l="l" t="t" r="r" b="b"/>
            <a:pathLst>
              <a:path w="8537418" h="3455848">
                <a:moveTo>
                  <a:pt x="0" y="0"/>
                </a:moveTo>
                <a:cubicBezTo>
                  <a:pt x="922699" y="1179968"/>
                  <a:pt x="1845398" y="2359937"/>
                  <a:pt x="3268301" y="2933323"/>
                </a:cubicBezTo>
                <a:cubicBezTo>
                  <a:pt x="4691204" y="3506709"/>
                  <a:pt x="6614311" y="3473513"/>
                  <a:pt x="8537418" y="34403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17694" y="2514601"/>
            <a:ext cx="9026306" cy="4038600"/>
          </a:xfrm>
          <a:custGeom>
            <a:avLst/>
            <a:gdLst>
              <a:gd name="connsiteX0" fmla="*/ 0 w 8827129"/>
              <a:gd name="connsiteY0" fmla="*/ 4173648 h 4173648"/>
              <a:gd name="connsiteX1" fmla="*/ 4372824 w 8827129"/>
              <a:gd name="connsiteY1" fmla="*/ 977775 h 4173648"/>
              <a:gd name="connsiteX2" fmla="*/ 8827129 w 8827129"/>
              <a:gd name="connsiteY2" fmla="*/ 0 h 4173648"/>
            </a:gdLst>
            <a:ahLst/>
            <a:cxnLst>
              <a:cxn ang="0">
                <a:pos x="connsiteX0" y="connsiteY0"/>
              </a:cxn>
              <a:cxn ang="0">
                <a:pos x="connsiteX1" y="connsiteY1"/>
              </a:cxn>
              <a:cxn ang="0">
                <a:pos x="connsiteX2" y="connsiteY2"/>
              </a:cxn>
            </a:cxnLst>
            <a:rect l="l" t="t" r="r" b="b"/>
            <a:pathLst>
              <a:path w="8827129" h="4173648">
                <a:moveTo>
                  <a:pt x="0" y="4173648"/>
                </a:moveTo>
                <a:cubicBezTo>
                  <a:pt x="1450818" y="2923515"/>
                  <a:pt x="2901636" y="1673383"/>
                  <a:pt x="4372824" y="977775"/>
                </a:cubicBezTo>
                <a:cubicBezTo>
                  <a:pt x="5844012" y="282167"/>
                  <a:pt x="7335570" y="141083"/>
                  <a:pt x="88271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 name="Straight Connector 2"/>
          <p:cNvCxnSpPr/>
          <p:nvPr/>
        </p:nvCxnSpPr>
        <p:spPr>
          <a:xfrm>
            <a:off x="0" y="4191000"/>
            <a:ext cx="91440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19536035">
            <a:off x="156329" y="4781981"/>
            <a:ext cx="2052889" cy="830997"/>
          </a:xfrm>
          <a:prstGeom prst="rect">
            <a:avLst/>
          </a:prstGeom>
          <a:noFill/>
        </p:spPr>
        <p:txBody>
          <a:bodyPr wrap="square" rtlCol="0">
            <a:spAutoFit/>
          </a:bodyPr>
          <a:lstStyle/>
          <a:p>
            <a:r>
              <a:rPr lang="en-US" sz="2400" b="1" dirty="0" smtClean="0">
                <a:solidFill>
                  <a:schemeClr val="bg1"/>
                </a:solidFill>
              </a:rPr>
              <a:t>Fossil Hydrocarbons</a:t>
            </a:r>
            <a:endParaRPr lang="en-US" sz="2400" b="1" dirty="0">
              <a:solidFill>
                <a:schemeClr val="bg1"/>
              </a:solidFill>
            </a:endParaRPr>
          </a:p>
        </p:txBody>
      </p:sp>
      <p:sp>
        <p:nvSpPr>
          <p:cNvPr id="9" name="TextBox 8"/>
          <p:cNvSpPr txBox="1"/>
          <p:nvPr/>
        </p:nvSpPr>
        <p:spPr>
          <a:xfrm rot="2468578">
            <a:off x="660795" y="1119463"/>
            <a:ext cx="1736301" cy="461665"/>
          </a:xfrm>
          <a:prstGeom prst="rect">
            <a:avLst/>
          </a:prstGeom>
          <a:noFill/>
        </p:spPr>
        <p:txBody>
          <a:bodyPr wrap="square" rtlCol="0">
            <a:spAutoFit/>
          </a:bodyPr>
          <a:lstStyle/>
          <a:p>
            <a:r>
              <a:rPr lang="en-US" sz="2400" b="1" dirty="0" smtClean="0">
                <a:solidFill>
                  <a:schemeClr val="bg1"/>
                </a:solidFill>
              </a:rPr>
              <a:t>Renewables</a:t>
            </a:r>
            <a:endParaRPr lang="en-US" sz="2400" b="1" dirty="0">
              <a:solidFill>
                <a:schemeClr val="bg1"/>
              </a:solidFill>
            </a:endParaRPr>
          </a:p>
        </p:txBody>
      </p:sp>
    </p:spTree>
    <p:extLst>
      <p:ext uri="{BB962C8B-B14F-4D97-AF65-F5344CB8AC3E}">
        <p14:creationId xmlns:p14="http://schemas.microsoft.com/office/powerpoint/2010/main" val="42357923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87" y="990601"/>
            <a:ext cx="8637224" cy="4876800"/>
          </a:xfrm>
          <a:prstGeom prst="rect">
            <a:avLst/>
          </a:prstGeom>
        </p:spPr>
      </p:pic>
    </p:spTree>
    <p:extLst>
      <p:ext uri="{BB962C8B-B14F-4D97-AF65-F5344CB8AC3E}">
        <p14:creationId xmlns:p14="http://schemas.microsoft.com/office/powerpoint/2010/main" val="9354739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1143000"/>
          </a:xfrm>
        </p:spPr>
        <p:txBody>
          <a:bodyPr/>
          <a:lstStyle/>
          <a:p>
            <a:r>
              <a:rPr lang="en-US" dirty="0" smtClean="0">
                <a:solidFill>
                  <a:srgbClr val="FFFF00"/>
                </a:solidFill>
              </a:rPr>
              <a:t>Conclusions</a:t>
            </a:r>
            <a:endParaRPr lang="en-US" dirty="0">
              <a:solidFill>
                <a:srgbClr val="FFFF00"/>
              </a:solidFill>
            </a:endParaRPr>
          </a:p>
        </p:txBody>
      </p:sp>
    </p:spTree>
    <p:extLst>
      <p:ext uri="{BB962C8B-B14F-4D97-AF65-F5344CB8AC3E}">
        <p14:creationId xmlns:p14="http://schemas.microsoft.com/office/powerpoint/2010/main" val="28717564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81000"/>
            <a:ext cx="9067800" cy="6324600"/>
          </a:xfrm>
        </p:spPr>
        <p:txBody>
          <a:bodyPr>
            <a:normAutofit/>
          </a:bodyPr>
          <a:lstStyle/>
          <a:p>
            <a:endParaRPr lang="en-US" b="1" dirty="0" smtClean="0"/>
          </a:p>
          <a:p>
            <a:pPr marL="457200" indent="-457200">
              <a:buAutoNum type="arabicParenR"/>
            </a:pPr>
            <a:r>
              <a:rPr lang="en-US" b="1" dirty="0" smtClean="0"/>
              <a:t>Money is a marker for energy and natural resources.</a:t>
            </a:r>
          </a:p>
          <a:p>
            <a:endParaRPr lang="en-US" b="1" dirty="0" smtClean="0"/>
          </a:p>
          <a:p>
            <a:r>
              <a:rPr lang="en-US" b="1" dirty="0" smtClean="0"/>
              <a:t>2)  For most people growth is already over.</a:t>
            </a:r>
          </a:p>
          <a:p>
            <a:pPr marL="457200" indent="-457200">
              <a:buAutoNum type="arabicParenR"/>
            </a:pPr>
            <a:endParaRPr lang="en-US" b="1" dirty="0" smtClean="0"/>
          </a:p>
          <a:p>
            <a:r>
              <a:rPr lang="en-US" b="1" dirty="0" smtClean="0"/>
              <a:t>3)   There is no shortage of energy but a longage of expectations.</a:t>
            </a:r>
          </a:p>
          <a:p>
            <a:pPr marL="457200" indent="-457200">
              <a:buAutoNum type="arabicParenR" startAt="3"/>
            </a:pPr>
            <a:endParaRPr lang="en-US" b="1" dirty="0" smtClean="0"/>
          </a:p>
          <a:p>
            <a:pPr marL="457200" indent="-457200">
              <a:buAutoNum type="arabicParenR" startAt="4"/>
            </a:pPr>
            <a:r>
              <a:rPr lang="en-US" b="1" dirty="0" smtClean="0"/>
              <a:t>Biology determines what we need, culture determines how we get it.</a:t>
            </a:r>
          </a:p>
          <a:p>
            <a:pPr marL="457200" indent="-457200">
              <a:buAutoNum type="arabicParenR" startAt="5"/>
            </a:pPr>
            <a:r>
              <a:rPr lang="en-US" b="1" dirty="0" smtClean="0"/>
              <a:t>We’re heading for a lower consumption, more local and regional future.</a:t>
            </a:r>
          </a:p>
          <a:p>
            <a:r>
              <a:rPr lang="en-US" b="1" dirty="0" smtClean="0"/>
              <a:t>6)  We are still incredibly rich by historic standards</a:t>
            </a:r>
          </a:p>
          <a:p>
            <a:pPr marL="457200" indent="-457200">
              <a:buAutoNum type="arabicParenR" startAt="5"/>
            </a:pPr>
            <a:endParaRPr lang="en-US" b="1" dirty="0" smtClean="0"/>
          </a:p>
          <a:p>
            <a:r>
              <a:rPr lang="en-US" b="1" dirty="0" smtClean="0"/>
              <a:t>7)  Our predicament is not technical, but socio-political</a:t>
            </a:r>
          </a:p>
          <a:p>
            <a:pPr marL="457200" indent="-457200">
              <a:buAutoNum type="arabicParenR" startAt="5"/>
            </a:pPr>
            <a:endParaRPr lang="en-US" b="1" dirty="0" smtClean="0"/>
          </a:p>
        </p:txBody>
      </p:sp>
      <p:sp>
        <p:nvSpPr>
          <p:cNvPr id="3" name="Title 2"/>
          <p:cNvSpPr>
            <a:spLocks noGrp="1"/>
          </p:cNvSpPr>
          <p:nvPr>
            <p:ph type="title"/>
          </p:nvPr>
        </p:nvSpPr>
        <p:spPr>
          <a:xfrm>
            <a:off x="914400" y="76200"/>
            <a:ext cx="7772400" cy="914400"/>
          </a:xfrm>
        </p:spPr>
        <p:txBody>
          <a:bodyPr/>
          <a:lstStyle/>
          <a:p>
            <a:r>
              <a:rPr lang="en-US" dirty="0" smtClean="0">
                <a:solidFill>
                  <a:srgbClr val="FFFF00"/>
                </a:solidFill>
              </a:rPr>
              <a:t>Conclusions</a:t>
            </a:r>
            <a:endParaRPr lang="en-US" dirty="0">
              <a:solidFill>
                <a:srgbClr val="FFFF00"/>
              </a:solidFill>
            </a:endParaRPr>
          </a:p>
        </p:txBody>
      </p:sp>
    </p:spTree>
    <p:extLst>
      <p:ext uri="{BB962C8B-B14F-4D97-AF65-F5344CB8AC3E}">
        <p14:creationId xmlns:p14="http://schemas.microsoft.com/office/powerpoint/2010/main" val="17983484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686800" cy="6370975"/>
          </a:xfrm>
          <a:prstGeom prst="rect">
            <a:avLst/>
          </a:prstGeom>
          <a:noFill/>
        </p:spPr>
        <p:txBody>
          <a:bodyPr wrap="square" rtlCol="0">
            <a:spAutoFit/>
          </a:bodyPr>
          <a:lstStyle/>
          <a:p>
            <a:r>
              <a:rPr lang="en-US" sz="2400" dirty="0" smtClean="0">
                <a:solidFill>
                  <a:schemeClr val="bg1"/>
                </a:solidFill>
              </a:rPr>
              <a:t>1. More </a:t>
            </a:r>
            <a:r>
              <a:rPr lang="en-US" sz="2400" dirty="0">
                <a:solidFill>
                  <a:schemeClr val="bg1"/>
                </a:solidFill>
              </a:rPr>
              <a:t>skills and knowledge applicable and relevant to a future with ‘less’ stuff and ‘more’ environmental </a:t>
            </a:r>
            <a:r>
              <a:rPr lang="en-US" sz="2400" dirty="0" smtClean="0">
                <a:solidFill>
                  <a:schemeClr val="bg1"/>
                </a:solidFill>
              </a:rPr>
              <a:t>constraints</a:t>
            </a:r>
          </a:p>
          <a:p>
            <a:endParaRPr lang="en-US" sz="2400" dirty="0" smtClean="0">
              <a:solidFill>
                <a:schemeClr val="bg1"/>
              </a:solidFill>
            </a:endParaRPr>
          </a:p>
          <a:p>
            <a:r>
              <a:rPr lang="en-US" sz="2400" dirty="0" smtClean="0">
                <a:solidFill>
                  <a:schemeClr val="bg1"/>
                </a:solidFill>
              </a:rPr>
              <a:t>2. We </a:t>
            </a:r>
            <a:r>
              <a:rPr lang="en-US" sz="2400" dirty="0">
                <a:solidFill>
                  <a:schemeClr val="bg1"/>
                </a:solidFill>
              </a:rPr>
              <a:t>need detailed expertise and continued specialization, but perhaps the academy can stop rewarding </a:t>
            </a:r>
            <a:r>
              <a:rPr lang="en-US" sz="2400" dirty="0" err="1">
                <a:solidFill>
                  <a:schemeClr val="bg1"/>
                </a:solidFill>
              </a:rPr>
              <a:t>hyperspecialization</a:t>
            </a:r>
            <a:r>
              <a:rPr lang="en-US" sz="2400" dirty="0">
                <a:solidFill>
                  <a:schemeClr val="bg1"/>
                </a:solidFill>
              </a:rPr>
              <a:t> associated with </a:t>
            </a:r>
            <a:r>
              <a:rPr lang="en-US" sz="2400" dirty="0" smtClean="0">
                <a:solidFill>
                  <a:schemeClr val="bg1"/>
                </a:solidFill>
              </a:rPr>
              <a:t>reductionism.</a:t>
            </a:r>
          </a:p>
          <a:p>
            <a:endParaRPr lang="en-US" sz="2400" dirty="0" smtClean="0">
              <a:solidFill>
                <a:schemeClr val="bg1"/>
              </a:solidFill>
            </a:endParaRPr>
          </a:p>
          <a:p>
            <a:r>
              <a:rPr lang="en-US" sz="2400" dirty="0" smtClean="0">
                <a:solidFill>
                  <a:schemeClr val="bg1"/>
                </a:solidFill>
              </a:rPr>
              <a:t>3.Develop a holistic awareness of our human relationship to the natural world and use that as a basic platform from which you work</a:t>
            </a:r>
          </a:p>
          <a:p>
            <a:endParaRPr lang="en-US" sz="2400" dirty="0">
              <a:solidFill>
                <a:schemeClr val="bg1"/>
              </a:solidFill>
            </a:endParaRPr>
          </a:p>
          <a:p>
            <a:r>
              <a:rPr lang="en-US" sz="2400" dirty="0" smtClean="0">
                <a:solidFill>
                  <a:schemeClr val="bg1"/>
                </a:solidFill>
              </a:rPr>
              <a:t>4. Don’t be afraid to have and defend an unpopular viewpoint.  A </a:t>
            </a:r>
            <a:r>
              <a:rPr lang="en-US" sz="2400" dirty="0">
                <a:solidFill>
                  <a:schemeClr val="bg1"/>
                </a:solidFill>
              </a:rPr>
              <a:t>highly-educated, disciplined mind is a terrible thing to waste. </a:t>
            </a:r>
            <a:endParaRPr lang="en-US" sz="2400" dirty="0" smtClean="0">
              <a:solidFill>
                <a:schemeClr val="bg1"/>
              </a:solidFill>
            </a:endParaRPr>
          </a:p>
          <a:p>
            <a:endParaRPr lang="en-US" sz="2400" dirty="0">
              <a:solidFill>
                <a:schemeClr val="bg1"/>
              </a:solidFill>
            </a:endParaRPr>
          </a:p>
          <a:p>
            <a:r>
              <a:rPr lang="en-US" sz="2400" dirty="0" smtClean="0">
                <a:solidFill>
                  <a:schemeClr val="bg1"/>
                </a:solidFill>
              </a:rPr>
              <a:t>5. Perhaps new rules for tenure track or successful businesspeople to have a prosocial ‘capstone’ project when they turn e.g. 60</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4" name="TextBox 3"/>
          <p:cNvSpPr txBox="1"/>
          <p:nvPr/>
        </p:nvSpPr>
        <p:spPr>
          <a:xfrm>
            <a:off x="762000" y="241011"/>
            <a:ext cx="7315200" cy="584775"/>
          </a:xfrm>
          <a:prstGeom prst="rect">
            <a:avLst/>
          </a:prstGeom>
          <a:noFill/>
        </p:spPr>
        <p:txBody>
          <a:bodyPr wrap="square" rtlCol="0">
            <a:spAutoFit/>
          </a:bodyPr>
          <a:lstStyle/>
          <a:p>
            <a:r>
              <a:rPr lang="en-US" sz="3200" b="1" dirty="0" smtClean="0">
                <a:solidFill>
                  <a:srgbClr val="FFFF00"/>
                </a:solidFill>
              </a:rPr>
              <a:t>Some Suggestions for the professors</a:t>
            </a:r>
            <a:endParaRPr lang="en-US" sz="3200" b="1" dirty="0">
              <a:solidFill>
                <a:srgbClr val="FFFF00"/>
              </a:solidFill>
            </a:endParaRPr>
          </a:p>
        </p:txBody>
      </p:sp>
    </p:spTree>
    <p:extLst>
      <p:ext uri="{BB962C8B-B14F-4D97-AF65-F5344CB8AC3E}">
        <p14:creationId xmlns:p14="http://schemas.microsoft.com/office/powerpoint/2010/main" val="38189342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970" y="685800"/>
            <a:ext cx="8686800" cy="6432530"/>
          </a:xfrm>
          <a:prstGeom prst="rect">
            <a:avLst/>
          </a:prstGeom>
          <a:noFill/>
        </p:spPr>
        <p:txBody>
          <a:bodyPr wrap="square" rtlCol="0">
            <a:spAutoFit/>
          </a:bodyPr>
          <a:lstStyle/>
          <a:p>
            <a:pPr marL="457200" indent="-457200">
              <a:buAutoNum type="arabicPeriod"/>
            </a:pPr>
            <a:r>
              <a:rPr lang="en-US" sz="2400" dirty="0" smtClean="0">
                <a:solidFill>
                  <a:schemeClr val="bg1"/>
                </a:solidFill>
              </a:rPr>
              <a:t>Learn as much as you can and acquire knowledge. Especially in natural sciences</a:t>
            </a:r>
          </a:p>
          <a:p>
            <a:r>
              <a:rPr lang="en-US" sz="2400" dirty="0" smtClean="0">
                <a:solidFill>
                  <a:schemeClr val="bg1"/>
                </a:solidFill>
              </a:rPr>
              <a:t> </a:t>
            </a:r>
          </a:p>
          <a:p>
            <a:pPr marL="457200" indent="-457200">
              <a:buAutoNum type="arabicPeriod" startAt="2"/>
            </a:pPr>
            <a:r>
              <a:rPr lang="en-US" sz="2400" dirty="0" smtClean="0">
                <a:solidFill>
                  <a:schemeClr val="bg1"/>
                </a:solidFill>
              </a:rPr>
              <a:t>Start thinking, at a young age in terms of ‘real capital’</a:t>
            </a:r>
          </a:p>
          <a:p>
            <a:pPr marL="457200" indent="-457200">
              <a:buAutoNum type="arabicPeriod" startAt="2"/>
            </a:pPr>
            <a:endParaRPr lang="en-US" sz="2400" dirty="0" smtClean="0">
              <a:solidFill>
                <a:schemeClr val="bg1"/>
              </a:solidFill>
            </a:endParaRPr>
          </a:p>
          <a:p>
            <a:r>
              <a:rPr lang="en-US" sz="2400" dirty="0" smtClean="0">
                <a:solidFill>
                  <a:schemeClr val="bg1"/>
                </a:solidFill>
              </a:rPr>
              <a:t>3.     Observe, listen, experience and then think for yourselves.</a:t>
            </a:r>
          </a:p>
          <a:p>
            <a:endParaRPr lang="en-US" sz="2400" dirty="0">
              <a:solidFill>
                <a:schemeClr val="bg1"/>
              </a:solidFill>
            </a:endParaRPr>
          </a:p>
          <a:p>
            <a:pPr marL="514350" indent="-514350">
              <a:buAutoNum type="arabicPeriod" startAt="4"/>
            </a:pPr>
            <a:r>
              <a:rPr lang="en-US" sz="2400" dirty="0" smtClean="0">
                <a:solidFill>
                  <a:schemeClr val="bg1"/>
                </a:solidFill>
              </a:rPr>
              <a:t>We need technology (not new gadgets) to help us transition to a more  sustainable arrangement with the planet and </a:t>
            </a:r>
            <a:r>
              <a:rPr lang="en-US" sz="2400" dirty="0" err="1" smtClean="0">
                <a:solidFill>
                  <a:schemeClr val="bg1"/>
                </a:solidFill>
              </a:rPr>
              <a:t>eachother</a:t>
            </a:r>
            <a:r>
              <a:rPr lang="en-US" sz="2400" dirty="0" smtClean="0">
                <a:solidFill>
                  <a:schemeClr val="bg1"/>
                </a:solidFill>
              </a:rPr>
              <a:t>. But this might equally come from the ‘demand’ side as from the ‘supply’. You have to be the key architects of how this unfolds</a:t>
            </a:r>
          </a:p>
          <a:p>
            <a:pPr marL="514350" indent="-514350">
              <a:buAutoNum type="arabicPeriod" startAt="4"/>
            </a:pPr>
            <a:endParaRPr lang="en-US" sz="2400" dirty="0" smtClean="0">
              <a:solidFill>
                <a:schemeClr val="bg1"/>
              </a:solidFill>
            </a:endParaRPr>
          </a:p>
          <a:p>
            <a:pPr marL="514350" indent="-514350">
              <a:buAutoNum type="arabicPeriod" startAt="4"/>
            </a:pPr>
            <a:r>
              <a:rPr lang="en-US" sz="2400" dirty="0" smtClean="0">
                <a:solidFill>
                  <a:schemeClr val="bg1"/>
                </a:solidFill>
              </a:rPr>
              <a:t>Someone (in the very near future) has to ‘wear the adult pants’ and look at our predicament using multiple lenses instead of just the one ‘profit’ lens.</a:t>
            </a:r>
            <a:endParaRPr lang="en-US" sz="2400" dirty="0">
              <a:solidFill>
                <a:schemeClr val="bg1"/>
              </a:solidFill>
            </a:endParaRPr>
          </a:p>
          <a:p>
            <a:endParaRPr lang="en-US" sz="2800" dirty="0">
              <a:solidFill>
                <a:schemeClr val="bg1"/>
              </a:solidFill>
            </a:endParaRPr>
          </a:p>
          <a:p>
            <a:endParaRPr lang="en-US" sz="2400" dirty="0">
              <a:solidFill>
                <a:schemeClr val="bg1"/>
              </a:solidFill>
            </a:endParaRPr>
          </a:p>
        </p:txBody>
      </p:sp>
      <p:sp>
        <p:nvSpPr>
          <p:cNvPr id="4" name="TextBox 3"/>
          <p:cNvSpPr txBox="1"/>
          <p:nvPr/>
        </p:nvSpPr>
        <p:spPr>
          <a:xfrm>
            <a:off x="762000" y="241011"/>
            <a:ext cx="7315200" cy="584775"/>
          </a:xfrm>
          <a:prstGeom prst="rect">
            <a:avLst/>
          </a:prstGeom>
          <a:noFill/>
        </p:spPr>
        <p:txBody>
          <a:bodyPr wrap="square" rtlCol="0">
            <a:spAutoFit/>
          </a:bodyPr>
          <a:lstStyle/>
          <a:p>
            <a:r>
              <a:rPr lang="en-US" sz="3200" dirty="0" smtClean="0">
                <a:solidFill>
                  <a:srgbClr val="FFFF00"/>
                </a:solidFill>
              </a:rPr>
              <a:t>Some Suggestions for the students</a:t>
            </a:r>
            <a:endParaRPr lang="en-US" sz="3200" dirty="0">
              <a:solidFill>
                <a:srgbClr val="FFFF00"/>
              </a:solidFill>
            </a:endParaRPr>
          </a:p>
        </p:txBody>
      </p:sp>
    </p:spTree>
    <p:extLst>
      <p:ext uri="{BB962C8B-B14F-4D97-AF65-F5344CB8AC3E}">
        <p14:creationId xmlns:p14="http://schemas.microsoft.com/office/powerpoint/2010/main" val="32695112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077200" cy="523220"/>
          </a:xfrm>
          <a:prstGeom prst="rect">
            <a:avLst/>
          </a:prstGeom>
          <a:noFill/>
        </p:spPr>
        <p:txBody>
          <a:bodyPr wrap="square" rtlCol="0">
            <a:spAutoFit/>
          </a:bodyPr>
          <a:lstStyle/>
          <a:p>
            <a:r>
              <a:rPr lang="en-US" sz="2800" b="1" dirty="0" smtClean="0">
                <a:solidFill>
                  <a:srgbClr val="FFFF00"/>
                </a:solidFill>
              </a:rPr>
              <a:t>(some) Key Questions for young (pro-social) scientists</a:t>
            </a:r>
            <a:endParaRPr lang="en-US" sz="2800" b="1" dirty="0">
              <a:solidFill>
                <a:srgbClr val="FFFF00"/>
              </a:solidFill>
            </a:endParaRPr>
          </a:p>
        </p:txBody>
      </p:sp>
      <p:sp>
        <p:nvSpPr>
          <p:cNvPr id="3" name="TextBox 2"/>
          <p:cNvSpPr txBox="1"/>
          <p:nvPr/>
        </p:nvSpPr>
        <p:spPr>
          <a:xfrm>
            <a:off x="609600" y="751820"/>
            <a:ext cx="7543800" cy="6370975"/>
          </a:xfrm>
          <a:prstGeom prst="rect">
            <a:avLst/>
          </a:prstGeom>
          <a:noFill/>
        </p:spPr>
        <p:txBody>
          <a:bodyPr wrap="square" rtlCol="0">
            <a:spAutoFit/>
          </a:bodyPr>
          <a:lstStyle/>
          <a:p>
            <a:pPr marL="342900" indent="-342900">
              <a:buAutoNum type="arabicParenR"/>
            </a:pPr>
            <a:r>
              <a:rPr lang="en-US" sz="2400" b="1" dirty="0" smtClean="0">
                <a:solidFill>
                  <a:schemeClr val="bg1"/>
                </a:solidFill>
              </a:rPr>
              <a:t>How do we create an accurate biophysical balance sheet of our natural resource and sink capacities?</a:t>
            </a:r>
          </a:p>
          <a:p>
            <a:pPr marL="342900" indent="-342900">
              <a:buAutoNum type="arabicParenR"/>
            </a:pPr>
            <a:endParaRPr lang="en-US" sz="2400" b="1" dirty="0">
              <a:solidFill>
                <a:schemeClr val="bg1"/>
              </a:solidFill>
            </a:endParaRPr>
          </a:p>
          <a:p>
            <a:pPr marL="342900" indent="-342900">
              <a:buAutoNum type="arabicParenR"/>
            </a:pPr>
            <a:r>
              <a:rPr lang="en-US" sz="2400" b="1" dirty="0" smtClean="0">
                <a:solidFill>
                  <a:schemeClr val="bg1"/>
                </a:solidFill>
              </a:rPr>
              <a:t>How do we do the same thing for our human brain and evolved behavioral wiring?</a:t>
            </a:r>
          </a:p>
          <a:p>
            <a:pPr marL="342900" indent="-342900">
              <a:buAutoNum type="arabicParenR"/>
            </a:pPr>
            <a:endParaRPr lang="en-US" sz="2400" b="1" dirty="0">
              <a:solidFill>
                <a:schemeClr val="bg1"/>
              </a:solidFill>
            </a:endParaRPr>
          </a:p>
          <a:p>
            <a:pPr marL="342900" indent="-342900">
              <a:buAutoNum type="arabicParenR"/>
            </a:pPr>
            <a:r>
              <a:rPr lang="en-US" sz="2400" b="1" dirty="0" smtClean="0">
                <a:solidFill>
                  <a:schemeClr val="bg1"/>
                </a:solidFill>
              </a:rPr>
              <a:t>How do we balance human needs between current and future generations? Between us and other species? Between those alive today?</a:t>
            </a:r>
          </a:p>
          <a:p>
            <a:pPr marL="342900" indent="-342900">
              <a:buAutoNum type="arabicParenR"/>
            </a:pPr>
            <a:endParaRPr lang="en-US" sz="2400" b="1" dirty="0">
              <a:solidFill>
                <a:schemeClr val="bg1"/>
              </a:solidFill>
            </a:endParaRPr>
          </a:p>
          <a:p>
            <a:pPr marL="342900" indent="-342900">
              <a:buAutoNum type="arabicParenR"/>
            </a:pPr>
            <a:r>
              <a:rPr lang="en-US" sz="2400" b="1" dirty="0" smtClean="0">
                <a:solidFill>
                  <a:schemeClr val="bg1"/>
                </a:solidFill>
              </a:rPr>
              <a:t>How do we implement pro-environmental policies when growth/wages/profits are declining?</a:t>
            </a:r>
          </a:p>
          <a:p>
            <a:pPr marL="342900" indent="-342900">
              <a:buAutoNum type="arabicParenR"/>
            </a:pPr>
            <a:endParaRPr lang="en-US" sz="2400" b="1" dirty="0">
              <a:solidFill>
                <a:schemeClr val="bg1"/>
              </a:solidFill>
            </a:endParaRPr>
          </a:p>
          <a:p>
            <a:pPr marL="342900" indent="-342900">
              <a:buAutoNum type="arabicParenR"/>
            </a:pPr>
            <a:r>
              <a:rPr lang="en-US" sz="2400" b="1" dirty="0" smtClean="0">
                <a:solidFill>
                  <a:schemeClr val="bg1"/>
                </a:solidFill>
              </a:rPr>
              <a:t>What do we aspire to, as a species?  What do we want the future to look like? What are we willing to give up to get there? Anything? </a:t>
            </a:r>
          </a:p>
          <a:p>
            <a:endParaRPr lang="en-US" sz="2400" b="1" dirty="0">
              <a:solidFill>
                <a:schemeClr val="bg1"/>
              </a:solidFill>
            </a:endParaRPr>
          </a:p>
        </p:txBody>
      </p:sp>
    </p:spTree>
    <p:extLst>
      <p:ext uri="{BB962C8B-B14F-4D97-AF65-F5344CB8AC3E}">
        <p14:creationId xmlns:p14="http://schemas.microsoft.com/office/powerpoint/2010/main" val="4853685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ailtheactuary.files.wordpress.com/2012/01/peak-ff-oil-tom-murp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18" y="1302945"/>
            <a:ext cx="8849724" cy="40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54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2566</TotalTime>
  <Words>1612</Words>
  <Application>Microsoft Office PowerPoint</Application>
  <PresentationFormat>On-screen Show (4:3)</PresentationFormat>
  <Paragraphs>267</Paragraphs>
  <Slides>102</Slides>
  <Notes>5</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On Being a Student, and a Citizen, and a Human, in the Anthropocene</vt:lpstr>
      <vt:lpstr>PowerPoint Presentation</vt:lpstr>
      <vt:lpstr>OVERVIEW</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Declining debt productivity</vt:lpstr>
      <vt:lpstr>PowerPoint Presentation</vt:lpstr>
      <vt:lpstr>PowerPoint Presentation</vt:lpstr>
      <vt:lpstr>PowerPoint Presentation</vt:lpstr>
      <vt:lpstr>Briefly,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Being a Student, and a Citizen, and a Human, in the Anthropocene</dc:title>
  <dc:creator>Nate</dc:creator>
  <cp:lastModifiedBy>Leung, Bonnie</cp:lastModifiedBy>
  <cp:revision>21</cp:revision>
  <dcterms:created xsi:type="dcterms:W3CDTF">2014-10-12T15:57:40Z</dcterms:created>
  <dcterms:modified xsi:type="dcterms:W3CDTF">2014-10-14T21:09:58Z</dcterms:modified>
</cp:coreProperties>
</file>