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737"/>
    <a:srgbClr val="01336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p:cViewPr varScale="1">
        <p:scale>
          <a:sx n="64" d="100"/>
          <a:sy n="64" d="100"/>
        </p:scale>
        <p:origin x="204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CA"/>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CB08552-3DD8-4712-9523-7FD7CEBBDE5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092ADD9-13F0-4AEB-9E22-4B2A3491C5C8}"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884DB8F-B652-4F46-A3F9-B9D30AE40E2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790A19E-C5D1-45B4-945D-B2C640DFD43C}"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A19245C-A57B-4720-A08C-7C6579C4CB8E}"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CC8EF17-45B3-4487-8CF1-187240587653}"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914F739-E036-45BE-B8F7-888276BAAA90}"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F6699E8-CE0B-4988-882B-0B76E0D07409}"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85E57B4-8E36-4701-BA23-D35CE940D63E}"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C46915B-B058-4362-AD39-428A15427F1B}"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53D543F-CB57-44AE-9190-124B5084A136}"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112"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112"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390B1325-5581-44C7-B35E-4715B24B61C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2" charset="-128"/>
        </a:defRPr>
      </a:lvl1pPr>
      <a:lvl2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15000"/>
          </a:srgbClr>
        </a:solidFill>
        <a:effectLst/>
      </p:bgPr>
    </p:bg>
    <p:spTree>
      <p:nvGrpSpPr>
        <p:cNvPr id="1" name=""/>
        <p:cNvGrpSpPr/>
        <p:nvPr/>
      </p:nvGrpSpPr>
      <p:grpSpPr>
        <a:xfrm>
          <a:off x="0" y="0"/>
          <a:ext cx="0" cy="0"/>
          <a:chOff x="0" y="0"/>
          <a:chExt cx="0" cy="0"/>
        </a:xfrm>
      </p:grpSpPr>
      <p:pic>
        <p:nvPicPr>
          <p:cNvPr id="2050" name="Picture 50" descr="ubc-colors"/>
          <p:cNvPicPr>
            <a:picLocks noChangeAspect="1" noChangeArrowheads="1"/>
          </p:cNvPicPr>
          <p:nvPr/>
        </p:nvPicPr>
        <p:blipFill>
          <a:blip r:embed="rId2"/>
          <a:srcRect t="2" b="-15385"/>
          <a:stretch>
            <a:fillRect/>
          </a:stretch>
        </p:blipFill>
        <p:spPr bwMode="auto">
          <a:xfrm>
            <a:off x="0" y="0"/>
            <a:ext cx="6858000" cy="1143000"/>
          </a:xfrm>
          <a:prstGeom prst="rect">
            <a:avLst/>
          </a:prstGeom>
          <a:noFill/>
          <a:ln w="9525">
            <a:noFill/>
            <a:miter lim="800000"/>
            <a:headEnd/>
            <a:tailEnd/>
          </a:ln>
        </p:spPr>
      </p:pic>
      <p:sp>
        <p:nvSpPr>
          <p:cNvPr id="2053" name="Text Box 23"/>
          <p:cNvSpPr txBox="1">
            <a:spLocks noChangeArrowheads="1"/>
          </p:cNvSpPr>
          <p:nvPr/>
        </p:nvSpPr>
        <p:spPr bwMode="auto">
          <a:xfrm>
            <a:off x="0" y="1050925"/>
            <a:ext cx="6858000" cy="954107"/>
          </a:xfrm>
          <a:prstGeom prst="rect">
            <a:avLst/>
          </a:prstGeom>
          <a:noFill/>
          <a:ln w="9525">
            <a:noFill/>
            <a:miter lim="800000"/>
            <a:headEnd/>
            <a:tailEnd/>
          </a:ln>
        </p:spPr>
        <p:txBody>
          <a:bodyPr>
            <a:spAutoFit/>
          </a:bodyPr>
          <a:lstStyle/>
          <a:p>
            <a:pPr algn="ctr" eaLnBrk="1" hangingPunct="1">
              <a:spcAft>
                <a:spcPts val="0"/>
              </a:spcAft>
            </a:pPr>
            <a:r>
              <a:rPr lang="en-CA" sz="2800" b="1" i="1" dirty="0"/>
              <a:t>Environmental Policy and </a:t>
            </a:r>
          </a:p>
          <a:p>
            <a:pPr algn="ctr" eaLnBrk="1" hangingPunct="1">
              <a:spcAft>
                <a:spcPts val="0"/>
              </a:spcAft>
            </a:pPr>
            <a:r>
              <a:rPr lang="en-CA" sz="2800" b="1" i="1" dirty="0"/>
              <a:t>Government Relations </a:t>
            </a:r>
            <a:endParaRPr lang="en-US" altLang="en-US" sz="2800" dirty="0">
              <a:solidFill>
                <a:schemeClr val="tx2"/>
              </a:solidFill>
            </a:endParaRPr>
          </a:p>
        </p:txBody>
      </p:sp>
      <p:sp>
        <p:nvSpPr>
          <p:cNvPr id="2054" name="AutoShape 46" descr="2Q=="/>
          <p:cNvSpPr>
            <a:spLocks noChangeAspect="1" noChangeArrowheads="1"/>
          </p:cNvSpPr>
          <p:nvPr/>
        </p:nvSpPr>
        <p:spPr bwMode="auto">
          <a:xfrm>
            <a:off x="3276600" y="4419600"/>
            <a:ext cx="304800" cy="304800"/>
          </a:xfrm>
          <a:prstGeom prst="rect">
            <a:avLst/>
          </a:prstGeom>
          <a:noFill/>
          <a:ln w="9525">
            <a:noFill/>
            <a:miter lim="800000"/>
            <a:headEnd/>
            <a:tailEnd/>
          </a:ln>
        </p:spPr>
        <p:txBody>
          <a:bodyPr/>
          <a:lstStyle/>
          <a:p>
            <a:pPr eaLnBrk="1" hangingPunct="1"/>
            <a:endParaRPr lang="en-US" altLang="en-US" dirty="0"/>
          </a:p>
        </p:txBody>
      </p:sp>
      <p:sp>
        <p:nvSpPr>
          <p:cNvPr id="2055" name="AutoShape 48" descr="2Q=="/>
          <p:cNvSpPr>
            <a:spLocks noChangeAspect="1" noChangeArrowheads="1"/>
          </p:cNvSpPr>
          <p:nvPr/>
        </p:nvSpPr>
        <p:spPr bwMode="auto">
          <a:xfrm>
            <a:off x="3276600" y="4419600"/>
            <a:ext cx="304800" cy="304800"/>
          </a:xfrm>
          <a:prstGeom prst="rect">
            <a:avLst/>
          </a:prstGeom>
          <a:noFill/>
          <a:ln w="9525">
            <a:noFill/>
            <a:miter lim="800000"/>
            <a:headEnd/>
            <a:tailEnd/>
          </a:ln>
        </p:spPr>
        <p:txBody>
          <a:bodyPr/>
          <a:lstStyle/>
          <a:p>
            <a:pPr eaLnBrk="1" hangingPunct="1"/>
            <a:endParaRPr lang="en-US" altLang="en-US" dirty="0"/>
          </a:p>
        </p:txBody>
      </p:sp>
      <p:pic>
        <p:nvPicPr>
          <p:cNvPr id="2056" name="Picture 54" descr="ubc"/>
          <p:cNvPicPr>
            <a:picLocks noChangeAspect="1" noChangeArrowheads="1"/>
          </p:cNvPicPr>
          <p:nvPr/>
        </p:nvPicPr>
        <p:blipFill>
          <a:blip r:embed="rId3"/>
          <a:srcRect b="13333"/>
          <a:stretch>
            <a:fillRect/>
          </a:stretch>
        </p:blipFill>
        <p:spPr bwMode="auto">
          <a:xfrm>
            <a:off x="0" y="0"/>
            <a:ext cx="3205163" cy="990600"/>
          </a:xfrm>
          <a:prstGeom prst="rect">
            <a:avLst/>
          </a:prstGeom>
          <a:noFill/>
          <a:ln w="9525">
            <a:noFill/>
            <a:miter lim="800000"/>
            <a:headEnd/>
            <a:tailEnd/>
          </a:ln>
        </p:spPr>
      </p:pic>
      <p:sp>
        <p:nvSpPr>
          <p:cNvPr id="2057" name="AutoShape 62" descr="?ui=2&amp;ik=47fc24459b&amp;view=att&amp;th=142062edb86dd644&amp;attid=0"/>
          <p:cNvSpPr>
            <a:spLocks noChangeAspect="1" noChangeArrowheads="1"/>
          </p:cNvSpPr>
          <p:nvPr/>
        </p:nvSpPr>
        <p:spPr bwMode="auto">
          <a:xfrm>
            <a:off x="-623888" y="-1509713"/>
            <a:ext cx="8105776" cy="12163426"/>
          </a:xfrm>
          <a:prstGeom prst="rect">
            <a:avLst/>
          </a:prstGeom>
          <a:noFill/>
          <a:ln w="9525">
            <a:noFill/>
            <a:miter lim="800000"/>
            <a:headEnd/>
            <a:tailEnd/>
          </a:ln>
        </p:spPr>
        <p:txBody>
          <a:bodyPr/>
          <a:lstStyle/>
          <a:p>
            <a:pPr eaLnBrk="1" hangingPunct="1"/>
            <a:endParaRPr lang="en-US" altLang="en-US" dirty="0"/>
          </a:p>
        </p:txBody>
      </p:sp>
      <p:sp>
        <p:nvSpPr>
          <p:cNvPr id="2061" name="Text Box 22"/>
          <p:cNvSpPr txBox="1">
            <a:spLocks noChangeArrowheads="1"/>
          </p:cNvSpPr>
          <p:nvPr/>
        </p:nvSpPr>
        <p:spPr bwMode="auto">
          <a:xfrm>
            <a:off x="-4763" y="8247063"/>
            <a:ext cx="6858001" cy="896937"/>
          </a:xfrm>
          <a:prstGeom prst="rect">
            <a:avLst/>
          </a:prstGeom>
          <a:solidFill>
            <a:srgbClr val="92D050"/>
          </a:solidFill>
          <a:ln w="9525">
            <a:noFill/>
            <a:miter lim="800000"/>
            <a:headEnd/>
            <a:tailEnd/>
          </a:ln>
        </p:spPr>
        <p:txBody>
          <a:bodyPr>
            <a:spAutoFit/>
          </a:bodyPr>
          <a:lstStyle/>
          <a:p>
            <a:pPr algn="ctr" eaLnBrk="1" hangingPunct="1">
              <a:spcBef>
                <a:spcPct val="50000"/>
              </a:spcBef>
            </a:pPr>
            <a:r>
              <a:rPr lang="en-US" altLang="en-US" sz="2000" b="1" dirty="0">
                <a:solidFill>
                  <a:schemeClr val="bg1"/>
                </a:solidFill>
              </a:rPr>
              <a:t>♦</a:t>
            </a:r>
            <a:r>
              <a:rPr lang="en-US" altLang="en-US" sz="2000" b="1" dirty="0" err="1">
                <a:solidFill>
                  <a:schemeClr val="bg1"/>
                </a:solidFill>
              </a:rPr>
              <a:t>Thur</a:t>
            </a:r>
            <a:r>
              <a:rPr lang="en-US" altLang="en-US" sz="2000" b="1" dirty="0">
                <a:solidFill>
                  <a:schemeClr val="bg1"/>
                </a:solidFill>
              </a:rPr>
              <a:t> October 26, 2017   ♦ 12:30-1:30pm   ♦ AERL 120</a:t>
            </a:r>
          </a:p>
          <a:p>
            <a:pPr algn="ctr" eaLnBrk="1" hangingPunct="1">
              <a:spcBef>
                <a:spcPts val="1000"/>
              </a:spcBef>
            </a:pPr>
            <a:r>
              <a:rPr lang="en-US" altLang="en-US" sz="2400" b="1" dirty="0">
                <a:solidFill>
                  <a:schemeClr val="bg1"/>
                </a:solidFill>
              </a:rPr>
              <a:t>IRES Seminar Series </a:t>
            </a:r>
            <a:r>
              <a:rPr lang="en-US" altLang="en-US" sz="2400" b="1" i="1" dirty="0">
                <a:solidFill>
                  <a:schemeClr val="bg1"/>
                </a:solidFill>
              </a:rPr>
              <a:t>– Prof. Dev. Seminar</a:t>
            </a:r>
            <a:endParaRPr lang="en-US" altLang="en-US" sz="2000" b="1" dirty="0">
              <a:solidFill>
                <a:schemeClr val="bg1"/>
              </a:solidFill>
            </a:endParaRPr>
          </a:p>
        </p:txBody>
      </p:sp>
      <p:sp>
        <p:nvSpPr>
          <p:cNvPr id="2" name="Rectangle 1"/>
          <p:cNvSpPr/>
          <p:nvPr/>
        </p:nvSpPr>
        <p:spPr>
          <a:xfrm>
            <a:off x="76200" y="1965574"/>
            <a:ext cx="6661259" cy="1188018"/>
          </a:xfrm>
          <a:prstGeom prst="rect">
            <a:avLst/>
          </a:prstGeom>
        </p:spPr>
        <p:txBody>
          <a:bodyPr wrap="square">
            <a:spAutoFit/>
          </a:bodyPr>
          <a:lstStyle/>
          <a:p>
            <a:pPr algn="just"/>
            <a:r>
              <a:rPr lang="en-AU" sz="1300" b="1" dirty="0"/>
              <a:t>Abstract</a:t>
            </a:r>
            <a:r>
              <a:rPr lang="en-AU" sz="1300" dirty="0"/>
              <a:t>: </a:t>
            </a:r>
            <a:r>
              <a:rPr lang="en-US" sz="1400" dirty="0"/>
              <a:t>Environmental policies are crafted by governments, but influenced by stakeholders and lobbyists. In this seminar we will talk to a panel of people outside of academia, in both governmental and government relations roles, to learn about what it's like to build environmental policies from inside and outside the government.  </a:t>
            </a:r>
            <a:endParaRPr lang="en-AU" sz="1300" dirty="0"/>
          </a:p>
        </p:txBody>
      </p:sp>
      <p:pic>
        <p:nvPicPr>
          <p:cNvPr id="7" name="Picture 6">
            <a:extLst>
              <a:ext uri="{FF2B5EF4-FFF2-40B4-BE49-F238E27FC236}">
                <a16:creationId xmlns:a16="http://schemas.microsoft.com/office/drawing/2014/main" xmlns="" id="{0330BBB6-B462-4974-93C7-8D34CF9DD9C5}"/>
              </a:ext>
            </a:extLst>
          </p:cNvPr>
          <p:cNvPicPr>
            <a:picLocks noChangeAspect="1"/>
          </p:cNvPicPr>
          <p:nvPr/>
        </p:nvPicPr>
        <p:blipFill rotWithShape="1">
          <a:blip r:embed="rId4"/>
          <a:srcRect l="2931"/>
          <a:stretch/>
        </p:blipFill>
        <p:spPr>
          <a:xfrm>
            <a:off x="6531" y="3145460"/>
            <a:ext cx="1757366" cy="1839264"/>
          </a:xfrm>
          <a:prstGeom prst="rect">
            <a:avLst/>
          </a:prstGeom>
        </p:spPr>
      </p:pic>
      <p:pic>
        <p:nvPicPr>
          <p:cNvPr id="9" name="Picture 8">
            <a:extLst>
              <a:ext uri="{FF2B5EF4-FFF2-40B4-BE49-F238E27FC236}">
                <a16:creationId xmlns:a16="http://schemas.microsoft.com/office/drawing/2014/main" xmlns="" id="{5A977498-7F57-42C3-AE31-002CCA3BF691}"/>
              </a:ext>
            </a:extLst>
          </p:cNvPr>
          <p:cNvPicPr>
            <a:picLocks noChangeAspect="1"/>
          </p:cNvPicPr>
          <p:nvPr/>
        </p:nvPicPr>
        <p:blipFill rotWithShape="1">
          <a:blip r:embed="rId5"/>
          <a:srcRect l="1716" t="3109" r="-6558" b="27927"/>
          <a:stretch/>
        </p:blipFill>
        <p:spPr>
          <a:xfrm>
            <a:off x="1812419" y="3145461"/>
            <a:ext cx="1704298" cy="1839263"/>
          </a:xfrm>
          <a:prstGeom prst="rect">
            <a:avLst/>
          </a:prstGeom>
        </p:spPr>
      </p:pic>
      <p:sp>
        <p:nvSpPr>
          <p:cNvPr id="10" name="TextBox 9">
            <a:extLst>
              <a:ext uri="{FF2B5EF4-FFF2-40B4-BE49-F238E27FC236}">
                <a16:creationId xmlns:a16="http://schemas.microsoft.com/office/drawing/2014/main" xmlns="" id="{36E0B58A-B19A-4683-9474-09E4E3B9CAE3}"/>
              </a:ext>
            </a:extLst>
          </p:cNvPr>
          <p:cNvSpPr txBox="1"/>
          <p:nvPr/>
        </p:nvSpPr>
        <p:spPr>
          <a:xfrm>
            <a:off x="1812419" y="5029103"/>
            <a:ext cx="1836516" cy="3139321"/>
          </a:xfrm>
          <a:prstGeom prst="rect">
            <a:avLst/>
          </a:prstGeom>
          <a:noFill/>
        </p:spPr>
        <p:txBody>
          <a:bodyPr wrap="square" rtlCol="0">
            <a:spAutoFit/>
          </a:bodyPr>
          <a:lstStyle/>
          <a:p>
            <a:r>
              <a:rPr lang="en-US" sz="1600" b="1" dirty="0"/>
              <a:t>Ann Rowan</a:t>
            </a:r>
          </a:p>
          <a:p>
            <a:r>
              <a:rPr lang="en-US" sz="1200" dirty="0"/>
              <a:t>Is a manager for Collaboration Initiatives at Metro Vancouver where she is involved in the Ecological Health Plan, the Regional Food System Strategy and other initiatives related to waste prevention, regional prosperity and regional climate action. Ann came to Metro </a:t>
            </a:r>
            <a:r>
              <a:rPr lang="en-US" sz="1200" dirty="0" err="1"/>
              <a:t>Vancouer</a:t>
            </a:r>
            <a:r>
              <a:rPr lang="en-US" sz="1200" dirty="0"/>
              <a:t> from the David Suzuki Foundation. </a:t>
            </a:r>
            <a:r>
              <a:rPr lang="en-US" sz="1400" dirty="0"/>
              <a:t> </a:t>
            </a:r>
          </a:p>
        </p:txBody>
      </p:sp>
      <p:sp>
        <p:nvSpPr>
          <p:cNvPr id="13" name="Rectangle 2">
            <a:extLst>
              <a:ext uri="{FF2B5EF4-FFF2-40B4-BE49-F238E27FC236}">
                <a16:creationId xmlns:a16="http://schemas.microsoft.com/office/drawing/2014/main" xmlns="" id="{0C60F0CC-F0B4-4BC9-A017-410795BAF9C5}"/>
              </a:ext>
            </a:extLst>
          </p:cNvPr>
          <p:cNvSpPr>
            <a:spLocks noChangeArrowheads="1"/>
          </p:cNvSpPr>
          <p:nvPr/>
        </p:nvSpPr>
        <p:spPr bwMode="auto">
          <a:xfrm>
            <a:off x="-20653" y="5029104"/>
            <a:ext cx="1978897" cy="313932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effectLst/>
                <a:latin typeface="+mn-lt"/>
                <a:cs typeface="Calibri" panose="020F0502020204030204" pitchFamily="34" charset="0"/>
              </a:rPr>
              <a:t>Alaya</a:t>
            </a:r>
            <a:r>
              <a:rPr kumimoji="0" lang="en-US" altLang="en-US" sz="1600" b="1" i="0" u="none" strike="noStrike" cap="none" normalizeH="0" baseline="0" dirty="0">
                <a:ln>
                  <a:noFill/>
                </a:ln>
                <a:effectLst/>
                <a:latin typeface="+mn-lt"/>
                <a:cs typeface="Calibri" panose="020F0502020204030204" pitchFamily="34" charset="0"/>
              </a:rPr>
              <a:t> Boisvert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mn-lt"/>
                <a:cs typeface="Calibri" panose="020F0502020204030204" pitchFamily="34" charset="0"/>
              </a:rPr>
              <a:t>joined the David Suzuki Foundation in 2013 to campaign for the right to a healthy environment.</a:t>
            </a:r>
            <a:r>
              <a:rPr lang="en-US" altLang="en-US" sz="1200" dirty="0">
                <a:latin typeface="+mn-lt"/>
                <a:cs typeface="Calibri" panose="020F0502020204030204" pitchFamily="34" charset="0"/>
              </a:rPr>
              <a:t> </a:t>
            </a:r>
            <a:r>
              <a:rPr kumimoji="0" lang="en-US" altLang="en-US" sz="1200" b="0" i="0" u="none" strike="noStrike" cap="none" normalizeH="0" baseline="0" dirty="0">
                <a:ln>
                  <a:noFill/>
                </a:ln>
                <a:effectLst/>
                <a:latin typeface="+mn-lt"/>
                <a:cs typeface="Calibri" panose="020F0502020204030204" pitchFamily="34" charset="0"/>
              </a:rPr>
              <a:t>As the manager of</a:t>
            </a:r>
            <a:r>
              <a:rPr lang="en-US" altLang="en-US" sz="1200" dirty="0">
                <a:latin typeface="+mn-lt"/>
                <a:cs typeface="Calibri" panose="020F0502020204030204" pitchFamily="34" charset="0"/>
              </a:rPr>
              <a:t> </a:t>
            </a:r>
            <a:r>
              <a:rPr kumimoji="0" lang="en-US" altLang="en-US" sz="1200" b="0" i="0" u="none" strike="noStrike" cap="none" normalizeH="0" baseline="0" dirty="0">
                <a:ln>
                  <a:noFill/>
                </a:ln>
                <a:effectLst/>
                <a:latin typeface="+mn-lt"/>
                <a:cs typeface="Calibri" panose="020F0502020204030204" pitchFamily="34" charset="0"/>
              </a:rPr>
              <a:t>government relations for the Blue Dot project, she worked towards federal recognition of the right to clean air and water, safe food and a stable climate. </a:t>
            </a:r>
            <a:r>
              <a:rPr kumimoji="0" lang="en-US" altLang="en-US" sz="1200" b="0" i="0" u="none" strike="noStrike" cap="none" normalizeH="0" baseline="0" dirty="0" err="1">
                <a:ln>
                  <a:noFill/>
                </a:ln>
                <a:effectLst/>
                <a:latin typeface="+mn-lt"/>
                <a:cs typeface="Calibri" panose="020F0502020204030204" pitchFamily="34" charset="0"/>
              </a:rPr>
              <a:t>Alaya</a:t>
            </a:r>
            <a:r>
              <a:rPr kumimoji="0" lang="en-US" altLang="en-US" sz="1200" b="0" i="0" u="none" strike="noStrike" cap="none" normalizeH="0" baseline="0" dirty="0">
                <a:ln>
                  <a:noFill/>
                </a:ln>
                <a:effectLst/>
                <a:latin typeface="+mn-lt"/>
                <a:cs typeface="Calibri" panose="020F0502020204030204" pitchFamily="34" charset="0"/>
              </a:rPr>
              <a:t> now works as the public engagement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mn-lt"/>
                <a:cs typeface="Calibri" panose="020F0502020204030204" pitchFamily="34" charset="0"/>
              </a:rPr>
              <a:t>manager with the aim of empowering people. </a:t>
            </a:r>
            <a:r>
              <a:rPr kumimoji="0" lang="en-US" altLang="en-US" sz="1400" b="0" i="0" u="none" strike="noStrike" cap="none" normalizeH="0" baseline="0" dirty="0">
                <a:ln>
                  <a:noFill/>
                </a:ln>
                <a:effectLst/>
                <a:latin typeface="+mn-lt"/>
              </a:rPr>
              <a:t> </a:t>
            </a:r>
          </a:p>
        </p:txBody>
      </p:sp>
      <p:pic>
        <p:nvPicPr>
          <p:cNvPr id="1028" name="Picture 4" descr="http://ires2015.sites.olt.ubc.ca/files/2017/01/cropped-David-Boyd-on-Blue-Dot.jpg">
            <a:extLst>
              <a:ext uri="{FF2B5EF4-FFF2-40B4-BE49-F238E27FC236}">
                <a16:creationId xmlns:a16="http://schemas.microsoft.com/office/drawing/2014/main" xmlns="" id="{B9DF3A94-3EB3-43C0-BFB3-D8C4DA02E09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6555" r="-788"/>
          <a:stretch/>
        </p:blipFill>
        <p:spPr bwMode="auto">
          <a:xfrm>
            <a:off x="3515727" y="3137328"/>
            <a:ext cx="1733207" cy="18392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a:extLst>
              <a:ext uri="{FF2B5EF4-FFF2-40B4-BE49-F238E27FC236}">
                <a16:creationId xmlns:a16="http://schemas.microsoft.com/office/drawing/2014/main" xmlns="" id="{DAF2A2F2-4D38-47FA-BF21-C7053FFE9597}"/>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1259" r="2477"/>
          <a:stretch/>
        </p:blipFill>
        <p:spPr bwMode="auto">
          <a:xfrm>
            <a:off x="5291637" y="3145461"/>
            <a:ext cx="1529624" cy="1839263"/>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xmlns="" id="{8B1542DF-7C4B-4242-B36F-03E19FC330A8}"/>
              </a:ext>
            </a:extLst>
          </p:cNvPr>
          <p:cNvSpPr txBox="1"/>
          <p:nvPr/>
        </p:nvSpPr>
        <p:spPr>
          <a:xfrm>
            <a:off x="3515727" y="5058335"/>
            <a:ext cx="1710237" cy="3108543"/>
          </a:xfrm>
          <a:prstGeom prst="rect">
            <a:avLst/>
          </a:prstGeom>
          <a:noFill/>
        </p:spPr>
        <p:txBody>
          <a:bodyPr wrap="square" rtlCol="0">
            <a:spAutoFit/>
          </a:bodyPr>
          <a:lstStyle/>
          <a:p>
            <a:r>
              <a:rPr lang="en-US" sz="1600" b="1" dirty="0"/>
              <a:t>David Boyd</a:t>
            </a:r>
          </a:p>
          <a:p>
            <a:r>
              <a:rPr lang="en-US" sz="1200" dirty="0"/>
              <a:t>is the newest faculty member at IRES. He is an environmental lawyer and an expert on human rights and the environment. He has co-chaired Vancouver's Greenest City initiative, worked in the Privy Council Office, and consulted with the Federal government on a variety law reform efforts.</a:t>
            </a:r>
          </a:p>
        </p:txBody>
      </p:sp>
      <p:sp>
        <p:nvSpPr>
          <p:cNvPr id="25" name="TextBox 24">
            <a:extLst>
              <a:ext uri="{FF2B5EF4-FFF2-40B4-BE49-F238E27FC236}">
                <a16:creationId xmlns:a16="http://schemas.microsoft.com/office/drawing/2014/main" xmlns="" id="{B0819AF4-7AB9-45E3-AD7E-90580D09FFE1}"/>
              </a:ext>
            </a:extLst>
          </p:cNvPr>
          <p:cNvSpPr txBox="1"/>
          <p:nvPr/>
        </p:nvSpPr>
        <p:spPr>
          <a:xfrm>
            <a:off x="5225964" y="5005823"/>
            <a:ext cx="1710237" cy="3293209"/>
          </a:xfrm>
          <a:prstGeom prst="rect">
            <a:avLst/>
          </a:prstGeom>
          <a:noFill/>
        </p:spPr>
        <p:txBody>
          <a:bodyPr wrap="square" rtlCol="0">
            <a:spAutoFit/>
          </a:bodyPr>
          <a:lstStyle/>
          <a:p>
            <a:r>
              <a:rPr lang="en-US" sz="1600" b="1" dirty="0"/>
              <a:t>Adriane </a:t>
            </a:r>
            <a:r>
              <a:rPr lang="en-US" sz="1600" b="1" dirty="0" err="1"/>
              <a:t>Carr</a:t>
            </a:r>
            <a:endParaRPr lang="en-US" sz="1600" b="1" dirty="0"/>
          </a:p>
          <a:p>
            <a:r>
              <a:rPr lang="en-US" sz="1200" dirty="0"/>
              <a:t>is a Vancouver City Councilor with the Green Party. She co-founded B.C.’s green party in 1983, and served as its leader from 2000-2006. She served as Elizabeth May’s deputy in the federal Green Party from 2006-2014. She has an academic background in urban geography and taught for 12 years at </a:t>
            </a:r>
            <a:r>
              <a:rPr lang="en-US" sz="1200" dirty="0" err="1"/>
              <a:t>Langara</a:t>
            </a:r>
            <a:r>
              <a:rPr lang="en-US" sz="1200" dirty="0"/>
              <a:t> College.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717</TotalTime>
  <Words>248</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PGothic</vt:lpstr>
      <vt:lpstr>MS PGothic</vt:lpstr>
      <vt:lpstr>Arial</vt:lpstr>
      <vt:lpstr>Calibri</vt:lpstr>
      <vt:lpstr>Default Design</vt:lpstr>
      <vt:lpstr>PowerPoint Presentation</vt:lpstr>
    </vt:vector>
  </TitlesOfParts>
  <Company>University of British Columbia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UBC</dc:creator>
  <cp:lastModifiedBy>Kim, Carlina</cp:lastModifiedBy>
  <cp:revision>67</cp:revision>
  <dcterms:created xsi:type="dcterms:W3CDTF">2014-09-05T05:58:00Z</dcterms:created>
  <dcterms:modified xsi:type="dcterms:W3CDTF">2017-10-24T18:22:49Z</dcterms:modified>
</cp:coreProperties>
</file>